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2" r:id="rId3"/>
    <p:sldId id="264" r:id="rId4"/>
    <p:sldId id="266" r:id="rId5"/>
    <p:sldId id="265" r:id="rId6"/>
    <p:sldId id="267" r:id="rId7"/>
    <p:sldId id="268" r:id="rId8"/>
    <p:sldId id="269" r:id="rId9"/>
    <p:sldId id="258" r:id="rId10"/>
    <p:sldId id="270" r:id="rId11"/>
    <p:sldId id="277" r:id="rId12"/>
    <p:sldId id="278" r:id="rId13"/>
    <p:sldId id="263" r:id="rId14"/>
    <p:sldId id="260" r:id="rId15"/>
    <p:sldId id="279" r:id="rId16"/>
    <p:sldId id="271" r:id="rId17"/>
    <p:sldId id="272" r:id="rId18"/>
    <p:sldId id="276" r:id="rId19"/>
    <p:sldId id="308" r:id="rId20"/>
    <p:sldId id="273" r:id="rId21"/>
    <p:sldId id="274" r:id="rId22"/>
    <p:sldId id="275"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 id="297" r:id="rId40"/>
    <p:sldId id="298" r:id="rId41"/>
    <p:sldId id="302" r:id="rId42"/>
    <p:sldId id="303" r:id="rId43"/>
    <p:sldId id="304" r:id="rId44"/>
    <p:sldId id="305" r:id="rId45"/>
    <p:sldId id="306" r:id="rId46"/>
    <p:sldId id="307" r:id="rId47"/>
    <p:sldId id="261" r:id="rId48"/>
    <p:sldId id="299" r:id="rId49"/>
    <p:sldId id="300" r:id="rId50"/>
    <p:sldId id="301" r:id="rId5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6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7B50620F-01EC-492B-9E2C-F53F1124A975}" type="datetimeFigureOut">
              <a:rPr lang="ar-IQ" smtClean="0"/>
              <a:t>6/9/1442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401863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7B50620F-01EC-492B-9E2C-F53F1124A975}" type="datetimeFigureOut">
              <a:rPr lang="ar-IQ" smtClean="0"/>
              <a:t>6/9/1442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425559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7B50620F-01EC-492B-9E2C-F53F1124A975}" type="datetimeFigureOut">
              <a:rPr lang="ar-IQ" smtClean="0"/>
              <a:t>6/9/1442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230980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7B50620F-01EC-492B-9E2C-F53F1124A975}" type="datetimeFigureOut">
              <a:rPr lang="ar-IQ" smtClean="0"/>
              <a:t>6/9/1442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192599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0620F-01EC-492B-9E2C-F53F1124A975}" type="datetimeFigureOut">
              <a:rPr lang="ar-IQ" smtClean="0"/>
              <a:t>6/9/1442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8330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7B50620F-01EC-492B-9E2C-F53F1124A975}" type="datetimeFigureOut">
              <a:rPr lang="ar-IQ" smtClean="0"/>
              <a:t>6/9/1442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399346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7B50620F-01EC-492B-9E2C-F53F1124A975}" type="datetimeFigureOut">
              <a:rPr lang="ar-IQ" smtClean="0"/>
              <a:t>6/9/1442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361579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7B50620F-01EC-492B-9E2C-F53F1124A975}" type="datetimeFigureOut">
              <a:rPr lang="ar-IQ" smtClean="0"/>
              <a:t>6/9/1442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320919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0620F-01EC-492B-9E2C-F53F1124A975}" type="datetimeFigureOut">
              <a:rPr lang="ar-IQ" smtClean="0"/>
              <a:t>6/9/1442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91676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0620F-01EC-492B-9E2C-F53F1124A975}" type="datetimeFigureOut">
              <a:rPr lang="ar-IQ" smtClean="0"/>
              <a:t>6/9/1442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46427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0620F-01EC-492B-9E2C-F53F1124A975}" type="datetimeFigureOut">
              <a:rPr lang="ar-IQ" smtClean="0"/>
              <a:t>6/9/1442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7F352F-1A4B-4561-96B3-9DEE58493AA1}" type="slidenum">
              <a:rPr lang="ar-IQ" smtClean="0"/>
              <a:t>‹#›</a:t>
            </a:fld>
            <a:endParaRPr lang="ar-IQ"/>
          </a:p>
        </p:txBody>
      </p:sp>
    </p:spTree>
    <p:extLst>
      <p:ext uri="{BB962C8B-B14F-4D97-AF65-F5344CB8AC3E}">
        <p14:creationId xmlns:p14="http://schemas.microsoft.com/office/powerpoint/2010/main" val="141844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B50620F-01EC-492B-9E2C-F53F1124A975}" type="datetimeFigureOut">
              <a:rPr lang="ar-IQ" smtClean="0"/>
              <a:t>6/9/1442</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07F352F-1A4B-4561-96B3-9DEE58493AA1}" type="slidenum">
              <a:rPr lang="ar-IQ" smtClean="0"/>
              <a:t>‹#›</a:t>
            </a:fld>
            <a:endParaRPr lang="ar-IQ"/>
          </a:p>
        </p:txBody>
      </p:sp>
    </p:spTree>
    <p:extLst>
      <p:ext uri="{BB962C8B-B14F-4D97-AF65-F5344CB8AC3E}">
        <p14:creationId xmlns:p14="http://schemas.microsoft.com/office/powerpoint/2010/main" val="33493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solidFill>
                  <a:srgbClr val="FF0000"/>
                </a:solidFill>
                <a:effectLst>
                  <a:outerShdw blurRad="38100" dist="38100" dir="2700000" algn="tl">
                    <a:srgbClr val="000000">
                      <a:alpha val="43137"/>
                    </a:srgbClr>
                  </a:outerShdw>
                </a:effectLst>
              </a:rPr>
              <a:t>S</a:t>
            </a:r>
            <a:r>
              <a:rPr lang="en-US" sz="7200" b="1" dirty="0" smtClean="0">
                <a:solidFill>
                  <a:srgbClr val="FF0000"/>
                </a:solidFill>
                <a:effectLst>
                  <a:outerShdw blurRad="38100" dist="38100" dir="2700000" algn="tl">
                    <a:srgbClr val="000000">
                      <a:alpha val="43137"/>
                    </a:srgbClr>
                  </a:outerShdw>
                </a:effectLst>
              </a:rPr>
              <a:t>ickle Cell Disease</a:t>
            </a:r>
            <a:endParaRPr lang="ar-IQ" sz="72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smtClean="0"/>
          </a:p>
          <a:p>
            <a:r>
              <a:rPr lang="en-US" sz="2800" b="1" dirty="0" smtClean="0">
                <a:effectLst>
                  <a:outerShdw blurRad="38100" dist="38100" dir="2700000" algn="tl">
                    <a:srgbClr val="000000">
                      <a:alpha val="43137"/>
                    </a:srgbClr>
                  </a:outerShdw>
                </a:effectLst>
              </a:rPr>
              <a:t>Dr. Ali Khazaal Jumaa</a:t>
            </a:r>
          </a:p>
          <a:p>
            <a:r>
              <a:rPr lang="en-US" sz="2800" b="1" dirty="0" smtClean="0">
                <a:effectLst>
                  <a:outerShdw blurRad="38100" dist="38100" dir="2700000" algn="tl">
                    <a:srgbClr val="000000">
                      <a:alpha val="43137"/>
                    </a:srgbClr>
                  </a:outerShdw>
                </a:effectLst>
              </a:rPr>
              <a:t>F.I.B.M.S (Int. Medicine), F.I.B.M.S (Hematology)</a:t>
            </a:r>
            <a:endParaRPr lang="ar-IQ"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492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246253"/>
          </a:xfrm>
        </p:spPr>
        <p:txBody>
          <a:bodyPr>
            <a:normAutofit/>
          </a:bodyPr>
          <a:lstStyle/>
          <a:p>
            <a:pPr marL="0" indent="0" algn="l">
              <a:buNone/>
            </a:pPr>
            <a:r>
              <a:rPr lang="en-US" b="1" dirty="0" smtClean="0">
                <a:solidFill>
                  <a:srgbClr val="FF0000"/>
                </a:solidFill>
              </a:rPr>
              <a:t>Hemolysis</a:t>
            </a:r>
            <a:endParaRPr lang="en-US" b="1" dirty="0">
              <a:solidFill>
                <a:srgbClr val="FF0000"/>
              </a:solidFill>
            </a:endParaRPr>
          </a:p>
          <a:p>
            <a:pPr marL="0" indent="0" algn="l">
              <a:buNone/>
            </a:pPr>
            <a:r>
              <a:rPr lang="en-US" dirty="0" smtClean="0"/>
              <a:t>- SCD </a:t>
            </a:r>
            <a:r>
              <a:rPr lang="en-US" dirty="0"/>
              <a:t>is characterized by chronic intravascular and </a:t>
            </a:r>
            <a:r>
              <a:rPr lang="en-US" dirty="0" smtClean="0"/>
              <a:t>extravascular hemolysis</a:t>
            </a:r>
            <a:r>
              <a:rPr lang="en-US" dirty="0"/>
              <a:t>. Sickling-induced membrane fragmentation </a:t>
            </a:r>
            <a:r>
              <a:rPr lang="en-US" dirty="0" smtClean="0"/>
              <a:t>and complement-mediated </a:t>
            </a:r>
            <a:r>
              <a:rPr lang="en-US" dirty="0"/>
              <a:t>lysis cause intravascular destruction </a:t>
            </a:r>
            <a:r>
              <a:rPr lang="en-US" dirty="0" smtClean="0"/>
              <a:t>of RBCs. Membrane </a:t>
            </a:r>
            <a:r>
              <a:rPr lang="en-US" dirty="0"/>
              <a:t>damage also leads to extravascular </a:t>
            </a:r>
            <a:r>
              <a:rPr lang="en-US" dirty="0" smtClean="0"/>
              <a:t>hemolysis through </a:t>
            </a:r>
            <a:r>
              <a:rPr lang="en-US" dirty="0"/>
              <a:t>entrapment of poorly deformable </a:t>
            </a:r>
            <a:r>
              <a:rPr lang="en-US" dirty="0" smtClean="0"/>
              <a:t>cells.</a:t>
            </a:r>
          </a:p>
          <a:p>
            <a:pPr marL="0" indent="0" algn="l">
              <a:buNone/>
            </a:pPr>
            <a:r>
              <a:rPr lang="en-US" dirty="0" smtClean="0"/>
              <a:t>- Patients have greatly </a:t>
            </a:r>
            <a:r>
              <a:rPr lang="en-US" dirty="0"/>
              <a:t>expanded bone marrow space, but the serum </a:t>
            </a:r>
            <a:r>
              <a:rPr lang="en-US" dirty="0" smtClean="0"/>
              <a:t>erythropoietin level </a:t>
            </a:r>
            <a:r>
              <a:rPr lang="en-US" dirty="0"/>
              <a:t>is lower than expected for the extent of </a:t>
            </a:r>
            <a:r>
              <a:rPr lang="en-US" dirty="0" smtClean="0"/>
              <a:t>anemia because </a:t>
            </a:r>
            <a:r>
              <a:rPr lang="en-US" dirty="0"/>
              <a:t>of the </a:t>
            </a:r>
            <a:r>
              <a:rPr lang="en-US" b="1" dirty="0"/>
              <a:t>decreased oxygen affinity of HbS</a:t>
            </a:r>
            <a:r>
              <a:rPr lang="en-US" dirty="0"/>
              <a:t>. </a:t>
            </a:r>
            <a:endParaRPr lang="en-US" dirty="0" smtClean="0"/>
          </a:p>
          <a:p>
            <a:pPr marL="0" indent="0" algn="l">
              <a:buNone/>
            </a:pPr>
            <a:r>
              <a:rPr lang="en-US" dirty="0" smtClean="0"/>
              <a:t>- The </a:t>
            </a:r>
            <a:r>
              <a:rPr lang="en-US" dirty="0"/>
              <a:t>significance of chronic </a:t>
            </a:r>
            <a:r>
              <a:rPr lang="en-US" dirty="0" smtClean="0"/>
              <a:t>intravascular hemolysis </a:t>
            </a:r>
            <a:r>
              <a:rPr lang="en-US" dirty="0"/>
              <a:t>in SCD extends beyond </a:t>
            </a:r>
            <a:r>
              <a:rPr lang="en-US" dirty="0" smtClean="0"/>
              <a:t>anemia</a:t>
            </a:r>
            <a:r>
              <a:rPr lang="en-US" dirty="0"/>
              <a:t>, since the </a:t>
            </a:r>
            <a:r>
              <a:rPr lang="en-US" dirty="0" smtClean="0"/>
              <a:t>release of </a:t>
            </a:r>
            <a:r>
              <a:rPr lang="en-US" dirty="0"/>
              <a:t>free </a:t>
            </a:r>
            <a:r>
              <a:rPr lang="en-US" dirty="0" smtClean="0"/>
              <a:t>Hb </a:t>
            </a:r>
            <a:r>
              <a:rPr lang="en-US" dirty="0"/>
              <a:t>causes </a:t>
            </a:r>
            <a:r>
              <a:rPr lang="en-US" b="1" dirty="0"/>
              <a:t>depletion of NO </a:t>
            </a:r>
            <a:r>
              <a:rPr lang="en-US" dirty="0"/>
              <a:t>in the plasma. </a:t>
            </a:r>
            <a:r>
              <a:rPr lang="en-US" dirty="0" smtClean="0"/>
              <a:t>This is </a:t>
            </a:r>
            <a:r>
              <a:rPr lang="en-US" dirty="0"/>
              <a:t>linked to endothelial dysfunction and the development of </a:t>
            </a:r>
            <a:r>
              <a:rPr lang="en-US" dirty="0" smtClean="0"/>
              <a:t>several complications</a:t>
            </a:r>
            <a:r>
              <a:rPr lang="en-US" dirty="0"/>
              <a:t>, including pulmonary hypertension.</a:t>
            </a:r>
            <a:endParaRPr lang="ar-IQ" dirty="0"/>
          </a:p>
        </p:txBody>
      </p:sp>
    </p:spTree>
    <p:extLst>
      <p:ext uri="{BB962C8B-B14F-4D97-AF65-F5344CB8AC3E}">
        <p14:creationId xmlns:p14="http://schemas.microsoft.com/office/powerpoint/2010/main" val="201022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6065949"/>
          </a:xfrm>
        </p:spPr>
        <p:txBody>
          <a:bodyPr>
            <a:normAutofit fontScale="85000" lnSpcReduction="20000"/>
          </a:bodyPr>
          <a:lstStyle/>
          <a:p>
            <a:pPr marL="0" indent="0" algn="l">
              <a:buNone/>
            </a:pPr>
            <a:r>
              <a:rPr lang="en-US" sz="3600" b="1" u="sng" dirty="0" smtClean="0">
                <a:solidFill>
                  <a:srgbClr val="FF0000"/>
                </a:solidFill>
                <a:effectLst>
                  <a:outerShdw blurRad="38100" dist="38100" dir="2700000" algn="tl">
                    <a:srgbClr val="000000">
                      <a:alpha val="43137"/>
                    </a:srgbClr>
                  </a:outerShdw>
                </a:effectLst>
              </a:rPr>
              <a:t>Diagnosis:</a:t>
            </a:r>
          </a:p>
          <a:p>
            <a:pPr marL="0" indent="0" algn="l">
              <a:buNone/>
            </a:pPr>
            <a:r>
              <a:rPr lang="en-US" sz="3600" b="1" dirty="0">
                <a:solidFill>
                  <a:srgbClr val="FF0000"/>
                </a:solidFill>
              </a:rPr>
              <a:t>1- Baseline Blood Study Abnormalities</a:t>
            </a:r>
          </a:p>
          <a:p>
            <a:pPr marL="0" indent="0" algn="l">
              <a:buNone/>
            </a:pPr>
            <a:endParaRPr lang="en-US" sz="3600" dirty="0" smtClean="0"/>
          </a:p>
          <a:p>
            <a:pPr marL="0" indent="0" algn="l">
              <a:buNone/>
            </a:pPr>
            <a:r>
              <a:rPr lang="en-US" sz="3600" dirty="0" smtClean="0"/>
              <a:t>Hemoglobin </a:t>
            </a:r>
            <a:r>
              <a:rPr lang="en-US" sz="3600" dirty="0"/>
              <a:t>level is 5-9 g/</a:t>
            </a:r>
            <a:r>
              <a:rPr lang="en-US" sz="3600" dirty="0" err="1"/>
              <a:t>dL</a:t>
            </a:r>
            <a:endParaRPr lang="en-US" sz="3600" dirty="0"/>
          </a:p>
          <a:p>
            <a:pPr marL="0" indent="0" algn="l">
              <a:buNone/>
            </a:pPr>
            <a:endParaRPr lang="en-US" sz="3600" dirty="0"/>
          </a:p>
          <a:p>
            <a:pPr marL="0" indent="0" algn="l">
              <a:buNone/>
            </a:pPr>
            <a:r>
              <a:rPr lang="en-US" sz="3600" dirty="0"/>
              <a:t>Total leukocyte count is elevated to 12,000-20,000 cells/mm3 (12-20 X 109/L), with a predominance of neutrophils</a:t>
            </a:r>
          </a:p>
          <a:p>
            <a:pPr marL="0" indent="0" algn="l">
              <a:buNone/>
            </a:pPr>
            <a:endParaRPr lang="en-US" sz="3600" dirty="0"/>
          </a:p>
          <a:p>
            <a:pPr marL="0" indent="0" algn="l">
              <a:buNone/>
            </a:pPr>
            <a:r>
              <a:rPr lang="en-US" sz="3600" dirty="0"/>
              <a:t>Platelet count is increased</a:t>
            </a:r>
          </a:p>
          <a:p>
            <a:pPr marL="0" indent="0" algn="l">
              <a:buNone/>
            </a:pPr>
            <a:endParaRPr lang="en-US" sz="3600" dirty="0"/>
          </a:p>
          <a:p>
            <a:pPr marL="0" indent="0" algn="l">
              <a:buNone/>
            </a:pPr>
            <a:r>
              <a:rPr lang="en-US" sz="3600" dirty="0"/>
              <a:t>Erythrocyte sedimentation rate is low</a:t>
            </a:r>
          </a:p>
          <a:p>
            <a:pPr marL="0" indent="0" algn="l">
              <a:buNone/>
            </a:pPr>
            <a:endParaRPr lang="en-US" sz="3600" dirty="0"/>
          </a:p>
          <a:p>
            <a:pPr marL="0" indent="0" algn="l">
              <a:buNone/>
            </a:pPr>
            <a:r>
              <a:rPr lang="en-US" sz="3600" dirty="0"/>
              <a:t>The reticulocyte count is usually </a:t>
            </a:r>
            <a:r>
              <a:rPr lang="en-US" sz="3600" dirty="0" smtClean="0"/>
              <a:t>elevated</a:t>
            </a:r>
            <a:endParaRPr lang="ar-IQ" sz="3600" dirty="0"/>
          </a:p>
        </p:txBody>
      </p:sp>
    </p:spTree>
    <p:extLst>
      <p:ext uri="{BB962C8B-B14F-4D97-AF65-F5344CB8AC3E}">
        <p14:creationId xmlns:p14="http://schemas.microsoft.com/office/powerpoint/2010/main" val="38049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156101"/>
          </a:xfrm>
        </p:spPr>
        <p:txBody>
          <a:bodyPr>
            <a:normAutofit/>
          </a:bodyPr>
          <a:lstStyle/>
          <a:p>
            <a:pPr marL="0" indent="0" algn="l">
              <a:buNone/>
            </a:pPr>
            <a:r>
              <a:rPr lang="en-US" sz="3600" b="1" dirty="0" smtClean="0">
                <a:solidFill>
                  <a:srgbClr val="FF0000"/>
                </a:solidFill>
              </a:rPr>
              <a:t>2- Hemoglobin </a:t>
            </a:r>
            <a:r>
              <a:rPr lang="en-US" sz="3600" b="1" dirty="0">
                <a:solidFill>
                  <a:srgbClr val="FF0000"/>
                </a:solidFill>
              </a:rPr>
              <a:t>electrophoresis</a:t>
            </a:r>
          </a:p>
          <a:p>
            <a:pPr marL="0" indent="0" algn="l">
              <a:buNone/>
            </a:pPr>
            <a:endParaRPr lang="en-US" sz="3600" dirty="0" smtClean="0"/>
          </a:p>
          <a:p>
            <a:pPr marL="0" indent="0" algn="l">
              <a:buNone/>
            </a:pPr>
            <a:r>
              <a:rPr lang="en-US" sz="3600" dirty="0" smtClean="0"/>
              <a:t>Hemoglobin </a:t>
            </a:r>
            <a:r>
              <a:rPr lang="en-US" sz="3600" dirty="0"/>
              <a:t>electrophoresis differentiates individuals who are homozygous for HbS from those who are heterozygous. It establishes the diagnosis of SCD by demonstrating a single band of HbS (in HbSS) or HbS with another mutant hemoglobin in compound heterozygotes.</a:t>
            </a:r>
            <a:endParaRPr lang="ar-IQ" sz="3600" dirty="0"/>
          </a:p>
        </p:txBody>
      </p:sp>
    </p:spTree>
    <p:extLst>
      <p:ext uri="{BB962C8B-B14F-4D97-AF65-F5344CB8AC3E}">
        <p14:creationId xmlns:p14="http://schemas.microsoft.com/office/powerpoint/2010/main" val="291768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1571223" y="914400"/>
            <a:ext cx="9118241" cy="5267459"/>
          </a:xfrm>
          <a:prstGeom prst="rect">
            <a:avLst/>
          </a:prstGeom>
        </p:spPr>
      </p:pic>
    </p:spTree>
    <p:extLst>
      <p:ext uri="{BB962C8B-B14F-4D97-AF65-F5344CB8AC3E}">
        <p14:creationId xmlns:p14="http://schemas.microsoft.com/office/powerpoint/2010/main" val="291164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078829"/>
          </a:xfrm>
        </p:spPr>
        <p:txBody>
          <a:bodyPr>
            <a:normAutofit/>
          </a:bodyPr>
          <a:lstStyle/>
          <a:p>
            <a:pPr algn="l"/>
            <a:endParaRPr lang="en-US" dirty="0"/>
          </a:p>
          <a:p>
            <a:pPr marL="0" indent="0" algn="l">
              <a:buNone/>
            </a:pPr>
            <a:r>
              <a:rPr lang="en-US" b="1" dirty="0" smtClean="0">
                <a:solidFill>
                  <a:srgbClr val="FF0000"/>
                </a:solidFill>
              </a:rPr>
              <a:t>3- Blood film: </a:t>
            </a:r>
            <a:r>
              <a:rPr lang="en-US" dirty="0" smtClean="0"/>
              <a:t>target </a:t>
            </a:r>
            <a:r>
              <a:rPr lang="en-US" dirty="0"/>
              <a:t>cells, elongated cells, and characteristic sickle erythrocytes</a:t>
            </a:r>
          </a:p>
          <a:p>
            <a:pPr algn="l"/>
            <a:endParaRPr lang="en-US" dirty="0"/>
          </a:p>
          <a:p>
            <a:pPr algn="l"/>
            <a:endParaRPr lang="en-US" dirty="0"/>
          </a:p>
        </p:txBody>
      </p:sp>
      <p:pic>
        <p:nvPicPr>
          <p:cNvPr id="5" name="Picture 4"/>
          <p:cNvPicPr>
            <a:picLocks noChangeAspect="1"/>
          </p:cNvPicPr>
          <p:nvPr/>
        </p:nvPicPr>
        <p:blipFill>
          <a:blip r:embed="rId2"/>
          <a:stretch>
            <a:fillRect/>
          </a:stretch>
        </p:blipFill>
        <p:spPr>
          <a:xfrm>
            <a:off x="2305789" y="1777284"/>
            <a:ext cx="7984432" cy="4796710"/>
          </a:xfrm>
          <a:prstGeom prst="rect">
            <a:avLst/>
          </a:prstGeom>
        </p:spPr>
      </p:pic>
    </p:spTree>
    <p:extLst>
      <p:ext uri="{BB962C8B-B14F-4D97-AF65-F5344CB8AC3E}">
        <p14:creationId xmlns:p14="http://schemas.microsoft.com/office/powerpoint/2010/main" val="381486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6"/>
            <a:ext cx="10515600" cy="6091707"/>
          </a:xfrm>
        </p:spPr>
        <p:txBody>
          <a:bodyPr/>
          <a:lstStyle/>
          <a:p>
            <a:pPr marL="0" indent="0" algn="l">
              <a:buNone/>
            </a:pPr>
            <a:r>
              <a:rPr lang="en-US" dirty="0"/>
              <a:t>Presence of RBCs containing nuclear remnants </a:t>
            </a:r>
            <a:r>
              <a:rPr lang="en-US" b="1" dirty="0"/>
              <a:t>(Howell-Jolly bodies) </a:t>
            </a:r>
            <a:r>
              <a:rPr lang="en-US" dirty="0"/>
              <a:t>indicates that the patient is </a:t>
            </a:r>
            <a:r>
              <a:rPr lang="en-US" b="1" dirty="0" err="1"/>
              <a:t>asplenic</a:t>
            </a:r>
            <a:endParaRPr lang="en-US" b="1" dirty="0"/>
          </a:p>
          <a:p>
            <a:pPr marL="0" indent="0" algn="l">
              <a:buNone/>
            </a:pPr>
            <a:endParaRPr lang="ar-IQ" dirty="0"/>
          </a:p>
        </p:txBody>
      </p:sp>
      <p:pic>
        <p:nvPicPr>
          <p:cNvPr id="4" name="Picture 3"/>
          <p:cNvPicPr>
            <a:picLocks noChangeAspect="1"/>
          </p:cNvPicPr>
          <p:nvPr/>
        </p:nvPicPr>
        <p:blipFill>
          <a:blip r:embed="rId2"/>
          <a:stretch>
            <a:fillRect/>
          </a:stretch>
        </p:blipFill>
        <p:spPr>
          <a:xfrm>
            <a:off x="1665668" y="1297411"/>
            <a:ext cx="9144000" cy="5373845"/>
          </a:xfrm>
          <a:prstGeom prst="rect">
            <a:avLst/>
          </a:prstGeom>
        </p:spPr>
      </p:pic>
    </p:spTree>
    <p:extLst>
      <p:ext uri="{BB962C8B-B14F-4D97-AF65-F5344CB8AC3E}">
        <p14:creationId xmlns:p14="http://schemas.microsoft.com/office/powerpoint/2010/main" val="3829151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0456"/>
            <a:ext cx="10515600" cy="6272012"/>
          </a:xfrm>
        </p:spPr>
        <p:txBody>
          <a:bodyPr>
            <a:noAutofit/>
          </a:bodyPr>
          <a:lstStyle/>
          <a:p>
            <a:pPr marL="0" indent="0" algn="l">
              <a:buNone/>
            </a:pPr>
            <a:r>
              <a:rPr lang="en-US" sz="3000" b="1" dirty="0">
                <a:solidFill>
                  <a:srgbClr val="FF0000"/>
                </a:solidFill>
              </a:rPr>
              <a:t>Clinical manifestations</a:t>
            </a:r>
          </a:p>
          <a:p>
            <a:pPr marL="0" indent="0" algn="l">
              <a:buNone/>
            </a:pPr>
            <a:endParaRPr lang="en-US" sz="3000" dirty="0" smtClean="0"/>
          </a:p>
          <a:p>
            <a:pPr marL="0" indent="0" algn="l">
              <a:buNone/>
            </a:pPr>
            <a:r>
              <a:rPr lang="en-US" sz="3000" dirty="0" smtClean="0"/>
              <a:t>Clinical </a:t>
            </a:r>
            <a:r>
              <a:rPr lang="en-US" sz="3000" dirty="0"/>
              <a:t>symptoms vary </a:t>
            </a:r>
            <a:r>
              <a:rPr lang="en-US" sz="3000" dirty="0" smtClean="0"/>
              <a:t>between </a:t>
            </a:r>
            <a:r>
              <a:rPr lang="en-US" sz="3000" dirty="0"/>
              <a:t>patients </a:t>
            </a:r>
            <a:r>
              <a:rPr lang="en-US" sz="3000" dirty="0" smtClean="0"/>
              <a:t>with SCD</a:t>
            </a:r>
            <a:r>
              <a:rPr lang="en-US" sz="3000" dirty="0"/>
              <a:t>. The disease is more severe in patients with HbSS </a:t>
            </a:r>
            <a:r>
              <a:rPr lang="en-US" sz="3000" dirty="0" smtClean="0"/>
              <a:t>or HbS/β0-thalassaemia </a:t>
            </a:r>
            <a:r>
              <a:rPr lang="en-US" sz="3000" dirty="0"/>
              <a:t>than in those with HbS/β+-</a:t>
            </a:r>
            <a:r>
              <a:rPr lang="en-US" sz="3000" dirty="0" smtClean="0"/>
              <a:t>thalassemia or </a:t>
            </a:r>
            <a:r>
              <a:rPr lang="en-US" sz="3000" dirty="0"/>
              <a:t>HbSC disease. </a:t>
            </a:r>
            <a:endParaRPr lang="en-US" sz="3000" dirty="0" smtClean="0"/>
          </a:p>
          <a:p>
            <a:pPr marL="0" indent="0" algn="l">
              <a:buNone/>
            </a:pPr>
            <a:endParaRPr lang="en-US" sz="3000" dirty="0" smtClean="0"/>
          </a:p>
          <a:p>
            <a:pPr marL="0" indent="0" algn="l">
              <a:buNone/>
            </a:pPr>
            <a:r>
              <a:rPr lang="en-US" sz="3000" dirty="0" smtClean="0"/>
              <a:t>The </a:t>
            </a:r>
            <a:r>
              <a:rPr lang="en-US" sz="3000" dirty="0"/>
              <a:t>coinheritance of one or two α-gene deletions results </a:t>
            </a:r>
            <a:r>
              <a:rPr lang="en-US" sz="3000" dirty="0" smtClean="0"/>
              <a:t>in lower </a:t>
            </a:r>
            <a:r>
              <a:rPr lang="en-US" sz="3000" dirty="0"/>
              <a:t>MCV, </a:t>
            </a:r>
            <a:r>
              <a:rPr lang="en-US" sz="3000" dirty="0" smtClean="0"/>
              <a:t>MCH, total bilirubin and absolute reticulocyte counts, versus SS pattern. </a:t>
            </a:r>
            <a:endParaRPr lang="en-US" sz="3000" dirty="0" smtClean="0"/>
          </a:p>
          <a:p>
            <a:pPr marL="0" indent="0" algn="l">
              <a:buNone/>
            </a:pPr>
            <a:endParaRPr lang="en-US" sz="3000" dirty="0" smtClean="0"/>
          </a:p>
          <a:p>
            <a:pPr marL="0" indent="0" algn="l">
              <a:buNone/>
            </a:pPr>
            <a:r>
              <a:rPr lang="en-US" sz="3000" dirty="0" smtClean="0"/>
              <a:t>The </a:t>
            </a:r>
            <a:r>
              <a:rPr lang="en-US" sz="3000" dirty="0"/>
              <a:t>high HbF level observed in hereditary persistence </a:t>
            </a:r>
            <a:r>
              <a:rPr lang="en-US" sz="3000" dirty="0" smtClean="0"/>
              <a:t>of fetal Hb </a:t>
            </a:r>
            <a:r>
              <a:rPr lang="en-US" sz="3000" dirty="0"/>
              <a:t>(HPFH) is associated with very mild disease.</a:t>
            </a:r>
            <a:endParaRPr lang="ar-IQ" sz="3000" dirty="0"/>
          </a:p>
        </p:txBody>
      </p:sp>
    </p:spTree>
    <p:extLst>
      <p:ext uri="{BB962C8B-B14F-4D97-AF65-F5344CB8AC3E}">
        <p14:creationId xmlns:p14="http://schemas.microsoft.com/office/powerpoint/2010/main" val="168846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194738"/>
          </a:xfrm>
        </p:spPr>
        <p:txBody>
          <a:bodyPr>
            <a:normAutofit/>
          </a:bodyPr>
          <a:lstStyle/>
          <a:p>
            <a:pPr marL="0" indent="0" algn="l">
              <a:buNone/>
            </a:pPr>
            <a:r>
              <a:rPr lang="en-US" b="1" dirty="0" smtClean="0">
                <a:solidFill>
                  <a:srgbClr val="FF0000"/>
                </a:solidFill>
              </a:rPr>
              <a:t>Presentation</a:t>
            </a:r>
          </a:p>
          <a:p>
            <a:pPr marL="0" indent="0" algn="l">
              <a:buNone/>
            </a:pPr>
            <a:endParaRPr lang="en-US" b="1" dirty="0">
              <a:solidFill>
                <a:srgbClr val="FF0000"/>
              </a:solidFill>
            </a:endParaRPr>
          </a:p>
          <a:p>
            <a:pPr marL="0" indent="0" algn="l">
              <a:buNone/>
            </a:pPr>
            <a:r>
              <a:rPr lang="en-US" dirty="0"/>
              <a:t>Sickle cell disease (SCD) usually manifests early in childhood. For the first 6 months of life, infants are protected largely by elevated levels of Hb F; soon thereafter, the condition becomes evident</a:t>
            </a:r>
            <a:r>
              <a:rPr lang="en-US" dirty="0" smtClean="0"/>
              <a:t>.</a:t>
            </a:r>
          </a:p>
          <a:p>
            <a:pPr marL="0" indent="0" algn="l">
              <a:buNone/>
            </a:pPr>
            <a:endParaRPr lang="en-US" dirty="0"/>
          </a:p>
          <a:p>
            <a:pPr marL="0" indent="0" algn="l">
              <a:buNone/>
            </a:pPr>
            <a:r>
              <a:rPr lang="en-US" b="1" i="1" dirty="0" smtClean="0"/>
              <a:t>Anemia</a:t>
            </a:r>
          </a:p>
          <a:p>
            <a:pPr marL="0" indent="0" algn="l">
              <a:buNone/>
            </a:pPr>
            <a:r>
              <a:rPr lang="en-US" b="1" i="1" dirty="0" smtClean="0"/>
              <a:t>Vaso-occlusive crisis</a:t>
            </a:r>
          </a:p>
          <a:p>
            <a:pPr marL="0" indent="0" algn="l">
              <a:buNone/>
            </a:pPr>
            <a:r>
              <a:rPr lang="en-US" b="1" i="1" dirty="0" smtClean="0"/>
              <a:t>Aplastic crisis</a:t>
            </a:r>
          </a:p>
          <a:p>
            <a:pPr marL="0" indent="0" algn="l">
              <a:buNone/>
            </a:pPr>
            <a:r>
              <a:rPr lang="en-US" b="1" i="1" dirty="0" smtClean="0"/>
              <a:t>Splenic sequestration crisis</a:t>
            </a:r>
          </a:p>
          <a:p>
            <a:pPr marL="0" indent="0" algn="l">
              <a:buNone/>
            </a:pPr>
            <a:r>
              <a:rPr lang="en-US" b="1" i="1" dirty="0" smtClean="0"/>
              <a:t>Other</a:t>
            </a:r>
          </a:p>
          <a:p>
            <a:pPr marL="0" indent="0" algn="l">
              <a:buNone/>
            </a:pPr>
            <a:endParaRPr lang="en-US" dirty="0" smtClean="0"/>
          </a:p>
          <a:p>
            <a:pPr marL="0" indent="0" algn="l">
              <a:buNone/>
            </a:pPr>
            <a:endParaRPr lang="en-US" dirty="0"/>
          </a:p>
        </p:txBody>
      </p:sp>
    </p:spTree>
    <p:extLst>
      <p:ext uri="{BB962C8B-B14F-4D97-AF65-F5344CB8AC3E}">
        <p14:creationId xmlns:p14="http://schemas.microsoft.com/office/powerpoint/2010/main" val="346273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220496"/>
          </a:xfrm>
        </p:spPr>
        <p:txBody>
          <a:bodyPr>
            <a:noAutofit/>
          </a:bodyPr>
          <a:lstStyle/>
          <a:p>
            <a:pPr marL="0" indent="0" algn="l">
              <a:buNone/>
            </a:pPr>
            <a:r>
              <a:rPr lang="en-US" sz="3600" b="1" dirty="0" smtClean="0">
                <a:solidFill>
                  <a:srgbClr val="FF0000"/>
                </a:solidFill>
                <a:effectLst>
                  <a:outerShdw blurRad="38100" dist="38100" dir="2700000" algn="tl">
                    <a:srgbClr val="000000">
                      <a:alpha val="43137"/>
                    </a:srgbClr>
                  </a:outerShdw>
                </a:effectLst>
              </a:rPr>
              <a:t>Anemia</a:t>
            </a:r>
          </a:p>
          <a:p>
            <a:pPr marL="0" indent="0" algn="l">
              <a:buNone/>
            </a:pPr>
            <a:endParaRPr lang="en-US" sz="3000" dirty="0"/>
          </a:p>
          <a:p>
            <a:pPr marL="0" indent="0" algn="l">
              <a:buNone/>
            </a:pPr>
            <a:r>
              <a:rPr lang="en-US" sz="3000" b="1" u="sng" dirty="0" smtClean="0"/>
              <a:t>Causes:</a:t>
            </a:r>
            <a:r>
              <a:rPr lang="en-US" sz="3000" dirty="0" smtClean="0"/>
              <a:t>    - Chronic hemolysis</a:t>
            </a:r>
          </a:p>
          <a:p>
            <a:pPr marL="0" indent="0" algn="l">
              <a:buNone/>
            </a:pPr>
            <a:r>
              <a:rPr lang="en-US" sz="3000" dirty="0"/>
              <a:t> </a:t>
            </a:r>
            <a:r>
              <a:rPr lang="en-US" sz="3000" dirty="0" smtClean="0"/>
              <a:t>                - Iron deficiency: due to intravascular hemolysis and    </a:t>
            </a:r>
          </a:p>
          <a:p>
            <a:pPr marL="0" indent="0" algn="l">
              <a:buNone/>
            </a:pPr>
            <a:r>
              <a:rPr lang="en-US" sz="3000" dirty="0"/>
              <a:t> </a:t>
            </a:r>
            <a:r>
              <a:rPr lang="en-US" sz="3000" dirty="0" smtClean="0"/>
              <a:t>                  subsequent hemoglobinuria</a:t>
            </a:r>
          </a:p>
          <a:p>
            <a:pPr marL="0" indent="0" algn="l">
              <a:buNone/>
            </a:pPr>
            <a:r>
              <a:rPr lang="en-US" sz="3000" dirty="0" smtClean="0"/>
              <a:t>                 - Folate deficiency: due to increased cell turnover</a:t>
            </a:r>
          </a:p>
          <a:p>
            <a:pPr marL="0" indent="0" algn="l">
              <a:buNone/>
            </a:pPr>
            <a:r>
              <a:rPr lang="en-US" sz="3000" dirty="0"/>
              <a:t>                 - </a:t>
            </a:r>
            <a:r>
              <a:rPr lang="en-US" sz="3000" dirty="0" smtClean="0"/>
              <a:t>Inadequate </a:t>
            </a:r>
            <a:r>
              <a:rPr lang="en-US" sz="3000" dirty="0"/>
              <a:t>erythropoietin </a:t>
            </a:r>
            <a:r>
              <a:rPr lang="en-US" sz="3000" dirty="0" smtClean="0"/>
              <a:t>production due </a:t>
            </a:r>
            <a:r>
              <a:rPr lang="en-US" sz="3000" dirty="0"/>
              <a:t>to </a:t>
            </a:r>
            <a:r>
              <a:rPr lang="en-US" sz="3000" dirty="0" smtClean="0"/>
              <a:t>chronic</a:t>
            </a:r>
          </a:p>
          <a:p>
            <a:pPr marL="0" indent="0" algn="l">
              <a:buNone/>
            </a:pPr>
            <a:r>
              <a:rPr lang="en-US" sz="3000" dirty="0"/>
              <a:t> </a:t>
            </a:r>
            <a:r>
              <a:rPr lang="en-US" sz="3000" dirty="0" smtClean="0"/>
              <a:t>                  renal insufficiency</a:t>
            </a:r>
          </a:p>
          <a:p>
            <a:pPr marL="0" indent="0" algn="l">
              <a:buNone/>
            </a:pPr>
            <a:r>
              <a:rPr lang="en-US" sz="3000" dirty="0"/>
              <a:t> </a:t>
            </a:r>
            <a:r>
              <a:rPr lang="en-US" sz="3000" dirty="0" smtClean="0"/>
              <a:t>                - Acute anemia exacerbation : aplastic crisis</a:t>
            </a:r>
          </a:p>
          <a:p>
            <a:pPr marL="0" indent="0" algn="l">
              <a:buNone/>
            </a:pPr>
            <a:r>
              <a:rPr lang="en-US" sz="3000" dirty="0"/>
              <a:t> </a:t>
            </a:r>
            <a:r>
              <a:rPr lang="en-US" sz="3000" dirty="0" smtClean="0"/>
              <a:t>                                                                      splenic sequestration</a:t>
            </a:r>
            <a:endParaRPr lang="ar-IQ" sz="3000" dirty="0"/>
          </a:p>
        </p:txBody>
      </p:sp>
    </p:spTree>
    <p:extLst>
      <p:ext uri="{BB962C8B-B14F-4D97-AF65-F5344CB8AC3E}">
        <p14:creationId xmlns:p14="http://schemas.microsoft.com/office/powerpoint/2010/main" val="1189101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3944"/>
            <a:ext cx="10515600" cy="5533019"/>
          </a:xfrm>
        </p:spPr>
        <p:txBody>
          <a:bodyPr/>
          <a:lstStyle/>
          <a:p>
            <a:pPr marL="0" indent="0" algn="l">
              <a:buNone/>
            </a:pPr>
            <a:r>
              <a:rPr lang="en-US" sz="3600" b="1" dirty="0">
                <a:solidFill>
                  <a:srgbClr val="FF0000"/>
                </a:solidFill>
              </a:rPr>
              <a:t>Vaso-occlusive crisis (painful crisis)</a:t>
            </a:r>
          </a:p>
          <a:p>
            <a:pPr marL="0" indent="0" algn="l">
              <a:buNone/>
            </a:pPr>
            <a:endParaRPr lang="en-US" dirty="0" smtClean="0"/>
          </a:p>
          <a:p>
            <a:pPr marL="0" indent="0" algn="l">
              <a:buNone/>
            </a:pPr>
            <a:r>
              <a:rPr lang="en-US" sz="3200" dirty="0" smtClean="0"/>
              <a:t>It </a:t>
            </a:r>
            <a:r>
              <a:rPr lang="en-US" sz="3200" dirty="0"/>
              <a:t>is the most common clinical manifestation of SCD. </a:t>
            </a:r>
            <a:endParaRPr lang="en-US" sz="3200" dirty="0" smtClean="0"/>
          </a:p>
          <a:p>
            <a:pPr marL="0" indent="0" algn="l">
              <a:buNone/>
            </a:pPr>
            <a:r>
              <a:rPr lang="en-US" sz="3200" dirty="0" smtClean="0"/>
              <a:t>A </a:t>
            </a:r>
            <a:r>
              <a:rPr lang="en-US" sz="3200" dirty="0"/>
              <a:t>vaso-occlusive crisis occurs when the microcirculation is obstructed by sickled RBCs, causing ischemic injury to the organ supplied and resultant pain. </a:t>
            </a:r>
            <a:endParaRPr lang="en-US" sz="3200" dirty="0" smtClean="0"/>
          </a:p>
          <a:p>
            <a:pPr marL="0" indent="0" algn="l">
              <a:buNone/>
            </a:pPr>
            <a:r>
              <a:rPr lang="en-US" sz="3200" dirty="0" smtClean="0"/>
              <a:t>Pain </a:t>
            </a:r>
            <a:r>
              <a:rPr lang="en-US" sz="3200" dirty="0"/>
              <a:t>crises constitute the most distinguishing clinical feature of sickle cell disease and are the leading cause of emergency department visits and hospitalizations for affected patients.</a:t>
            </a:r>
          </a:p>
          <a:p>
            <a:pPr marL="0" indent="0" algn="l">
              <a:buNone/>
            </a:pPr>
            <a:endParaRPr lang="ar-IQ" dirty="0"/>
          </a:p>
        </p:txBody>
      </p:sp>
    </p:spTree>
    <p:extLst>
      <p:ext uri="{BB962C8B-B14F-4D97-AF65-F5344CB8AC3E}">
        <p14:creationId xmlns:p14="http://schemas.microsoft.com/office/powerpoint/2010/main" val="60594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8"/>
            <a:ext cx="10515600" cy="6027313"/>
          </a:xfrm>
        </p:spPr>
        <p:txBody>
          <a:bodyPr>
            <a:normAutofit/>
          </a:bodyPr>
          <a:lstStyle/>
          <a:p>
            <a:pPr marL="0" indent="0" algn="l">
              <a:buNone/>
            </a:pPr>
            <a:r>
              <a:rPr lang="en-US" sz="3000" b="1" dirty="0" smtClean="0">
                <a:solidFill>
                  <a:srgbClr val="FF0000"/>
                </a:solidFill>
              </a:rPr>
              <a:t>What is SCD ?</a:t>
            </a:r>
          </a:p>
          <a:p>
            <a:pPr marL="0" indent="0" algn="l">
              <a:buNone/>
            </a:pPr>
            <a:r>
              <a:rPr lang="en-US" sz="3000" dirty="0"/>
              <a:t>Sickle cell </a:t>
            </a:r>
            <a:r>
              <a:rPr lang="en-US" sz="3000" dirty="0" smtClean="0"/>
              <a:t>diseases </a:t>
            </a:r>
            <a:r>
              <a:rPr lang="en-US" sz="3000" dirty="0"/>
              <a:t>(SCD) </a:t>
            </a:r>
            <a:r>
              <a:rPr lang="en-US" sz="3000" dirty="0" smtClean="0"/>
              <a:t>are </a:t>
            </a:r>
            <a:r>
              <a:rPr lang="en-US" sz="3000" dirty="0"/>
              <a:t>inherited chronic </a:t>
            </a:r>
            <a:r>
              <a:rPr lang="en-US" sz="3000" dirty="0" smtClean="0"/>
              <a:t>hemolytic anemia resulting </a:t>
            </a:r>
            <a:r>
              <a:rPr lang="en-US" sz="3000" dirty="0"/>
              <a:t>from the presence of a mutated form of hemoglobin, </a:t>
            </a:r>
            <a:r>
              <a:rPr lang="en-US" sz="3000" b="1" dirty="0"/>
              <a:t>hemoglobin S (</a:t>
            </a:r>
            <a:r>
              <a:rPr lang="en-US" sz="3000" b="1" dirty="0" smtClean="0"/>
              <a:t>HbS)</a:t>
            </a:r>
            <a:r>
              <a:rPr lang="en-US" sz="3000" dirty="0" smtClean="0"/>
              <a:t>, with </a:t>
            </a:r>
            <a:r>
              <a:rPr lang="en-US" sz="3000" dirty="0"/>
              <a:t>a single nucleotide change in the </a:t>
            </a:r>
            <a:r>
              <a:rPr lang="en-US" sz="3000" dirty="0" smtClean="0"/>
              <a:t>β-globin gene </a:t>
            </a:r>
            <a:r>
              <a:rPr lang="en-US" sz="3000" dirty="0"/>
              <a:t>leading to substitution of </a:t>
            </a:r>
            <a:r>
              <a:rPr lang="en-US" sz="3000" b="1" dirty="0" err="1"/>
              <a:t>valine</a:t>
            </a:r>
            <a:r>
              <a:rPr lang="en-US" sz="3000" dirty="0"/>
              <a:t> for </a:t>
            </a:r>
            <a:r>
              <a:rPr lang="en-US" sz="3000" b="1" dirty="0"/>
              <a:t>glutamic</a:t>
            </a:r>
            <a:r>
              <a:rPr lang="en-US" sz="3000" dirty="0"/>
              <a:t> acid at </a:t>
            </a:r>
            <a:r>
              <a:rPr lang="en-US" sz="3000" b="1" dirty="0" smtClean="0"/>
              <a:t>position 6</a:t>
            </a:r>
            <a:r>
              <a:rPr lang="en-US" sz="3000" dirty="0" smtClean="0"/>
              <a:t> </a:t>
            </a:r>
            <a:r>
              <a:rPr lang="en-US" sz="3000" dirty="0"/>
              <a:t>of the </a:t>
            </a:r>
            <a:r>
              <a:rPr lang="en-US" sz="3000" b="1" dirty="0"/>
              <a:t>β-globin </a:t>
            </a:r>
            <a:r>
              <a:rPr lang="en-US" sz="3000" b="1" dirty="0" smtClean="0"/>
              <a:t>chain</a:t>
            </a:r>
            <a:r>
              <a:rPr lang="en-US" sz="3000" dirty="0" smtClean="0"/>
              <a:t>.</a:t>
            </a:r>
          </a:p>
          <a:p>
            <a:pPr marL="0" indent="0" algn="l">
              <a:buNone/>
            </a:pPr>
            <a:endParaRPr lang="en-US" sz="3000" dirty="0" smtClean="0"/>
          </a:p>
          <a:p>
            <a:pPr marL="0" indent="0" algn="l">
              <a:buNone/>
            </a:pPr>
            <a:r>
              <a:rPr lang="en-US" sz="3000" dirty="0" smtClean="0"/>
              <a:t>The homozygous state </a:t>
            </a:r>
            <a:r>
              <a:rPr lang="en-US" sz="3000" b="1" dirty="0"/>
              <a:t>(HbSS or sickle cell </a:t>
            </a:r>
            <a:r>
              <a:rPr lang="en-US" sz="3000" b="1" dirty="0" err="1"/>
              <a:t>anaemia</a:t>
            </a:r>
            <a:r>
              <a:rPr lang="en-US" sz="3000" b="1" dirty="0"/>
              <a:t>) </a:t>
            </a:r>
            <a:r>
              <a:rPr lang="en-US" sz="3000" dirty="0"/>
              <a:t>is the most common form </a:t>
            </a:r>
            <a:r>
              <a:rPr lang="en-US" sz="3000" dirty="0" smtClean="0"/>
              <a:t>of sickle </a:t>
            </a:r>
            <a:r>
              <a:rPr lang="en-US" sz="3000" dirty="0"/>
              <a:t>cell disease, but interaction of HbS with </a:t>
            </a:r>
            <a:r>
              <a:rPr lang="en-US" sz="3000" dirty="0" smtClean="0"/>
              <a:t>thalassemia </a:t>
            </a:r>
            <a:r>
              <a:rPr lang="en-US" sz="3000" dirty="0" smtClean="0"/>
              <a:t>and certain </a:t>
            </a:r>
            <a:r>
              <a:rPr lang="en-US" sz="3000" dirty="0"/>
              <a:t>variant </a:t>
            </a:r>
            <a:r>
              <a:rPr lang="en-US" sz="3000" dirty="0" err="1" smtClean="0"/>
              <a:t>hemoglobins</a:t>
            </a:r>
            <a:r>
              <a:rPr lang="en-US" sz="3000" dirty="0" smtClean="0"/>
              <a:t> </a:t>
            </a:r>
            <a:r>
              <a:rPr lang="en-US" sz="3000" dirty="0"/>
              <a:t>also leads to sickling. The </a:t>
            </a:r>
            <a:r>
              <a:rPr lang="en-US" sz="3000" dirty="0" smtClean="0"/>
              <a:t>term </a:t>
            </a:r>
            <a:r>
              <a:rPr lang="en-US" sz="3000" b="1" dirty="0" smtClean="0"/>
              <a:t>‘sickle </a:t>
            </a:r>
            <a:r>
              <a:rPr lang="en-US" sz="3000" b="1" dirty="0"/>
              <a:t>cell disease’ </a:t>
            </a:r>
            <a:r>
              <a:rPr lang="en-US" sz="3000" dirty="0"/>
              <a:t>is used to denote all entities associated </a:t>
            </a:r>
            <a:r>
              <a:rPr lang="en-US" sz="3000" dirty="0" smtClean="0"/>
              <a:t>with sickling </a:t>
            </a:r>
            <a:r>
              <a:rPr lang="en-US" sz="3000" dirty="0"/>
              <a:t>of </a:t>
            </a:r>
            <a:r>
              <a:rPr lang="en-US" sz="3000" dirty="0" smtClean="0"/>
              <a:t>hemoglobin </a:t>
            </a:r>
            <a:r>
              <a:rPr lang="en-US" sz="3000" dirty="0"/>
              <a:t>within </a:t>
            </a:r>
            <a:r>
              <a:rPr lang="en-US" sz="3000" dirty="0" smtClean="0"/>
              <a:t>RBC.</a:t>
            </a:r>
            <a:endParaRPr lang="ar-IQ" sz="3000" dirty="0"/>
          </a:p>
        </p:txBody>
      </p:sp>
    </p:spTree>
    <p:extLst>
      <p:ext uri="{BB962C8B-B14F-4D97-AF65-F5344CB8AC3E}">
        <p14:creationId xmlns:p14="http://schemas.microsoft.com/office/powerpoint/2010/main" val="109844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5"/>
            <a:ext cx="10515600" cy="6220496"/>
          </a:xfrm>
        </p:spPr>
        <p:txBody>
          <a:bodyPr>
            <a:normAutofit/>
          </a:bodyPr>
          <a:lstStyle/>
          <a:p>
            <a:pPr marL="0" indent="0" algn="l">
              <a:buNone/>
            </a:pPr>
            <a:r>
              <a:rPr lang="en-US" sz="3200" b="1" dirty="0" smtClean="0"/>
              <a:t>Vaso-occlusive crisis</a:t>
            </a:r>
          </a:p>
          <a:p>
            <a:pPr marL="0" indent="0" algn="l">
              <a:buNone/>
            </a:pPr>
            <a:endParaRPr lang="en-US" dirty="0" smtClean="0"/>
          </a:p>
          <a:p>
            <a:pPr marL="0" indent="0" algn="l">
              <a:buNone/>
            </a:pPr>
            <a:r>
              <a:rPr lang="en-US" dirty="0" smtClean="0"/>
              <a:t>The </a:t>
            </a:r>
            <a:r>
              <a:rPr lang="en-US" dirty="0"/>
              <a:t>pain can affect any body part. It often involves the </a:t>
            </a:r>
            <a:r>
              <a:rPr lang="en-US" dirty="0" smtClean="0"/>
              <a:t>bones</a:t>
            </a:r>
            <a:r>
              <a:rPr lang="en-US" dirty="0"/>
              <a:t>, </a:t>
            </a:r>
            <a:r>
              <a:rPr lang="en-US" dirty="0" smtClean="0"/>
              <a:t>joints and </a:t>
            </a:r>
            <a:r>
              <a:rPr lang="en-US" dirty="0"/>
              <a:t>soft tissue, and it may present as dactylitis (bilateral painful and swollen hands and/or feet in children), acute joint necrosis or avascular necrosis, or acute abdomen</a:t>
            </a:r>
            <a:r>
              <a:rPr lang="en-US" dirty="0" smtClean="0"/>
              <a:t>. </a:t>
            </a:r>
          </a:p>
          <a:p>
            <a:pPr marL="0" indent="0" algn="l">
              <a:buNone/>
            </a:pPr>
            <a:r>
              <a:rPr lang="en-US" dirty="0" smtClean="0"/>
              <a:t>With </a:t>
            </a:r>
            <a:r>
              <a:rPr lang="en-US" dirty="0"/>
              <a:t>repeated episodes in the spleen, infarctions and </a:t>
            </a:r>
            <a:r>
              <a:rPr lang="en-US" b="1" dirty="0"/>
              <a:t>autosplenectomy</a:t>
            </a:r>
            <a:r>
              <a:rPr lang="en-US" dirty="0"/>
              <a:t> predisposing to life-threatening infection are usual. </a:t>
            </a:r>
            <a:endParaRPr lang="en-US" dirty="0" smtClean="0"/>
          </a:p>
          <a:p>
            <a:pPr marL="0" indent="0" algn="l">
              <a:buNone/>
            </a:pPr>
            <a:endParaRPr lang="en-US" dirty="0"/>
          </a:p>
          <a:p>
            <a:pPr marL="0" indent="0" algn="l">
              <a:buNone/>
            </a:pPr>
            <a:r>
              <a:rPr lang="en-US" dirty="0" smtClean="0"/>
              <a:t>The </a:t>
            </a:r>
            <a:r>
              <a:rPr lang="en-US" dirty="0"/>
              <a:t>liver also may infarct and progress to </a:t>
            </a:r>
            <a:r>
              <a:rPr lang="en-US" b="1" dirty="0" smtClean="0"/>
              <a:t>liver failure </a:t>
            </a:r>
            <a:r>
              <a:rPr lang="en-US" dirty="0"/>
              <a:t>with time. </a:t>
            </a:r>
            <a:endParaRPr lang="en-US" dirty="0" smtClean="0"/>
          </a:p>
          <a:p>
            <a:pPr marL="0" indent="0" algn="l">
              <a:buNone/>
            </a:pPr>
            <a:endParaRPr lang="en-US" dirty="0"/>
          </a:p>
          <a:p>
            <a:pPr marL="0" indent="0" algn="l">
              <a:buNone/>
            </a:pPr>
            <a:r>
              <a:rPr lang="en-US" b="1" dirty="0" smtClean="0"/>
              <a:t>Papillary </a:t>
            </a:r>
            <a:r>
              <a:rPr lang="en-US" b="1" dirty="0"/>
              <a:t>necrosis </a:t>
            </a:r>
            <a:r>
              <a:rPr lang="en-US" dirty="0"/>
              <a:t>is a common renal manifestation of vaso-occlusion, leading to isosthenuria </a:t>
            </a:r>
            <a:r>
              <a:rPr lang="en-US" dirty="0" smtClean="0"/>
              <a:t>(i.e., </a:t>
            </a:r>
            <a:r>
              <a:rPr lang="en-US" dirty="0"/>
              <a:t>inability to concentrate urine).</a:t>
            </a:r>
          </a:p>
          <a:p>
            <a:pPr algn="l"/>
            <a:endParaRPr lang="en-US" dirty="0"/>
          </a:p>
        </p:txBody>
      </p:sp>
    </p:spTree>
    <p:extLst>
      <p:ext uri="{BB962C8B-B14F-4D97-AF65-F5344CB8AC3E}">
        <p14:creationId xmlns:p14="http://schemas.microsoft.com/office/powerpoint/2010/main" val="1485355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168981"/>
          </a:xfrm>
        </p:spPr>
        <p:txBody>
          <a:bodyPr>
            <a:normAutofit/>
          </a:bodyPr>
          <a:lstStyle/>
          <a:p>
            <a:pPr marL="0" indent="0" algn="l" rtl="0">
              <a:buNone/>
            </a:pPr>
            <a:r>
              <a:rPr lang="en-US" sz="3600" b="1" dirty="0" err="1" smtClean="0"/>
              <a:t>Vaco</a:t>
            </a:r>
            <a:r>
              <a:rPr lang="en-US" sz="3600" b="1" dirty="0" smtClean="0"/>
              <a:t>-occlusive crisis</a:t>
            </a:r>
          </a:p>
          <a:p>
            <a:pPr marL="0" indent="0" algn="l" rtl="0">
              <a:buNone/>
            </a:pPr>
            <a:endParaRPr lang="en-US" sz="3200" dirty="0"/>
          </a:p>
          <a:p>
            <a:pPr marL="0" indent="0" algn="l" rtl="0">
              <a:buNone/>
            </a:pPr>
            <a:r>
              <a:rPr lang="en-US" sz="3200" dirty="0"/>
              <a:t>Severe deep pain is present in the extremities, involving long bones. Abdominal pain can be severe, resembling acute abdomen; it may result from referred pain from other sites or intra-abdominal solid organ or soft tissue infarction. Reactive ileus leads to intestinal distention and pain.</a:t>
            </a:r>
          </a:p>
          <a:p>
            <a:pPr marL="0" indent="0" algn="l" rtl="0">
              <a:buNone/>
            </a:pPr>
            <a:endParaRPr lang="en-US" sz="3200" dirty="0"/>
          </a:p>
          <a:p>
            <a:pPr marL="0" indent="0" algn="l" rtl="0">
              <a:buNone/>
            </a:pPr>
            <a:r>
              <a:rPr lang="en-US" sz="3200" dirty="0" smtClean="0"/>
              <a:t>Pain </a:t>
            </a:r>
            <a:r>
              <a:rPr lang="en-US" sz="3200" dirty="0"/>
              <a:t>may be accompanied by fever, malaise, and leukocytosis.</a:t>
            </a:r>
          </a:p>
          <a:p>
            <a:pPr marL="0" indent="0" algn="l" rtl="0">
              <a:buNone/>
            </a:pPr>
            <a:endParaRPr lang="ar-IQ" sz="3200" dirty="0"/>
          </a:p>
        </p:txBody>
      </p:sp>
    </p:spTree>
    <p:extLst>
      <p:ext uri="{BB962C8B-B14F-4D97-AF65-F5344CB8AC3E}">
        <p14:creationId xmlns:p14="http://schemas.microsoft.com/office/powerpoint/2010/main" val="2236797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3"/>
            <a:ext cx="10515600" cy="6078828"/>
          </a:xfrm>
        </p:spPr>
        <p:txBody>
          <a:bodyPr>
            <a:normAutofit fontScale="92500" lnSpcReduction="10000"/>
          </a:bodyPr>
          <a:lstStyle/>
          <a:p>
            <a:pPr marL="0" indent="0" algn="l">
              <a:buNone/>
            </a:pPr>
            <a:r>
              <a:rPr lang="en-US" sz="3000" b="1" dirty="0">
                <a:solidFill>
                  <a:srgbClr val="FF0000"/>
                </a:solidFill>
              </a:rPr>
              <a:t>Triggers of vaso-occlusive crisis</a:t>
            </a:r>
          </a:p>
          <a:p>
            <a:pPr marL="0" indent="0" algn="l">
              <a:buNone/>
            </a:pPr>
            <a:endParaRPr lang="en-US" dirty="0" smtClean="0"/>
          </a:p>
          <a:p>
            <a:pPr marL="0" indent="0" algn="l">
              <a:buNone/>
            </a:pPr>
            <a:r>
              <a:rPr lang="en-US" dirty="0" smtClean="0"/>
              <a:t>Often</a:t>
            </a:r>
            <a:r>
              <a:rPr lang="en-US" dirty="0"/>
              <a:t>, no precipitating cause can be identified. </a:t>
            </a:r>
            <a:endParaRPr lang="en-US" dirty="0" smtClean="0"/>
          </a:p>
          <a:p>
            <a:pPr marL="0" indent="0" algn="l">
              <a:buNone/>
            </a:pPr>
            <a:endParaRPr lang="en-US" dirty="0" smtClean="0"/>
          </a:p>
          <a:p>
            <a:pPr marL="0" indent="0" algn="l">
              <a:buNone/>
            </a:pPr>
            <a:r>
              <a:rPr lang="en-US" dirty="0" smtClean="0"/>
              <a:t>The </a:t>
            </a:r>
            <a:r>
              <a:rPr lang="en-US" dirty="0"/>
              <a:t>most likely physiologic trigger of vaso-occlusive crises is </a:t>
            </a:r>
            <a:r>
              <a:rPr lang="en-US" b="1" dirty="0"/>
              <a:t>hypoxemia</a:t>
            </a:r>
            <a:r>
              <a:rPr lang="en-US" dirty="0"/>
              <a:t>. This may be due to acute chest syndrome or accompany respiratory complications.</a:t>
            </a:r>
          </a:p>
          <a:p>
            <a:pPr marL="0" indent="0" algn="l">
              <a:buNone/>
            </a:pPr>
            <a:endParaRPr lang="en-US" dirty="0"/>
          </a:p>
          <a:p>
            <a:pPr marL="0" indent="0" algn="l">
              <a:buNone/>
            </a:pPr>
            <a:r>
              <a:rPr lang="en-US" b="1" dirty="0"/>
              <a:t>Dehydration</a:t>
            </a:r>
            <a:r>
              <a:rPr lang="en-US" dirty="0"/>
              <a:t> can precipitate </a:t>
            </a:r>
            <a:r>
              <a:rPr lang="en-US" dirty="0" smtClean="0"/>
              <a:t>pain due to hemoconcentration.</a:t>
            </a:r>
          </a:p>
          <a:p>
            <a:pPr marL="0" indent="0" algn="l">
              <a:buNone/>
            </a:pPr>
            <a:endParaRPr lang="en-US" b="1" dirty="0" smtClean="0"/>
          </a:p>
          <a:p>
            <a:pPr marL="0" indent="0" algn="l">
              <a:buNone/>
            </a:pPr>
            <a:r>
              <a:rPr lang="en-US" b="1" dirty="0" smtClean="0"/>
              <a:t>Acidosis</a:t>
            </a:r>
            <a:r>
              <a:rPr lang="en-US" dirty="0" smtClean="0"/>
              <a:t> </a:t>
            </a:r>
            <a:r>
              <a:rPr lang="en-US" dirty="0"/>
              <a:t>results in a shift of the oxygen dissociation </a:t>
            </a:r>
            <a:r>
              <a:rPr lang="en-US" dirty="0" smtClean="0"/>
              <a:t>curve, </a:t>
            </a:r>
            <a:r>
              <a:rPr lang="en-US" dirty="0"/>
              <a:t>causing hemoglobin to desaturate more readily. </a:t>
            </a:r>
          </a:p>
          <a:p>
            <a:pPr marL="0" indent="0" algn="l">
              <a:buNone/>
            </a:pPr>
            <a:endParaRPr lang="en-US" dirty="0"/>
          </a:p>
          <a:p>
            <a:pPr marL="0" indent="0" algn="l">
              <a:buNone/>
            </a:pPr>
            <a:r>
              <a:rPr lang="en-US" b="1" dirty="0" smtClean="0"/>
              <a:t>Changes in body temperature.</a:t>
            </a:r>
            <a:endParaRPr lang="ar-IQ" b="1" dirty="0"/>
          </a:p>
        </p:txBody>
      </p:sp>
    </p:spTree>
    <p:extLst>
      <p:ext uri="{BB962C8B-B14F-4D97-AF65-F5344CB8AC3E}">
        <p14:creationId xmlns:p14="http://schemas.microsoft.com/office/powerpoint/2010/main" val="1628200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2"/>
            <a:ext cx="10515600" cy="6246253"/>
          </a:xfrm>
        </p:spPr>
        <p:txBody>
          <a:bodyPr/>
          <a:lstStyle/>
          <a:p>
            <a:pPr marL="0" indent="0" algn="l">
              <a:buNone/>
            </a:pPr>
            <a:r>
              <a:rPr lang="en-US" sz="3600" b="1" dirty="0" smtClean="0">
                <a:solidFill>
                  <a:srgbClr val="FF0000"/>
                </a:solidFill>
              </a:rPr>
              <a:t>Aplastic </a:t>
            </a:r>
            <a:r>
              <a:rPr lang="en-US" sz="3600" b="1" dirty="0">
                <a:solidFill>
                  <a:srgbClr val="FF0000"/>
                </a:solidFill>
              </a:rPr>
              <a:t>crisis</a:t>
            </a:r>
          </a:p>
          <a:p>
            <a:pPr marL="0" indent="0" algn="l">
              <a:buNone/>
            </a:pPr>
            <a:endParaRPr lang="en-US" dirty="0" smtClean="0"/>
          </a:p>
          <a:p>
            <a:pPr marL="0" indent="0" algn="l">
              <a:buNone/>
            </a:pPr>
            <a:r>
              <a:rPr lang="en-US" dirty="0" smtClean="0"/>
              <a:t>A </a:t>
            </a:r>
            <a:r>
              <a:rPr lang="en-US" dirty="0"/>
              <a:t>serious complication is the aplastic crisis. This is caused by infection with </a:t>
            </a:r>
            <a:r>
              <a:rPr lang="en-US" b="1" dirty="0"/>
              <a:t>Parvovirus </a:t>
            </a:r>
            <a:r>
              <a:rPr lang="en-US" b="1" dirty="0" smtClean="0"/>
              <a:t>B-19</a:t>
            </a:r>
            <a:r>
              <a:rPr lang="en-US" dirty="0" smtClean="0"/>
              <a:t>. </a:t>
            </a:r>
            <a:r>
              <a:rPr lang="en-US" dirty="0"/>
              <a:t>This virus causes fifth disease, a normally benign childhood disorder associated with fever, malaise, and a mild rash. This virus infects </a:t>
            </a:r>
            <a:r>
              <a:rPr lang="en-US" b="1" dirty="0"/>
              <a:t>RBC progenitors </a:t>
            </a:r>
            <a:r>
              <a:rPr lang="en-US" dirty="0"/>
              <a:t>in bone marrow, resulting in impaired cell division for a few days. </a:t>
            </a:r>
            <a:r>
              <a:rPr lang="en-US" dirty="0" smtClean="0"/>
              <a:t>In </a:t>
            </a:r>
            <a:r>
              <a:rPr lang="en-US" dirty="0"/>
              <a:t>people with SCD</a:t>
            </a:r>
            <a:r>
              <a:rPr lang="en-US" dirty="0" smtClean="0"/>
              <a:t>, </a:t>
            </a:r>
            <a:r>
              <a:rPr lang="en-US" dirty="0"/>
              <a:t>the RBC lifespan is greatly shortened (usually 10-20 days), and a very rapid drop in Hb </a:t>
            </a:r>
            <a:r>
              <a:rPr lang="en-US" dirty="0" smtClean="0"/>
              <a:t>and reticulocyte count occur. </a:t>
            </a:r>
          </a:p>
          <a:p>
            <a:pPr marL="0" indent="0" algn="l">
              <a:buNone/>
            </a:pPr>
            <a:r>
              <a:rPr lang="en-US" dirty="0" smtClean="0"/>
              <a:t>The </a:t>
            </a:r>
            <a:r>
              <a:rPr lang="en-US" dirty="0"/>
              <a:t>condition is </a:t>
            </a:r>
            <a:r>
              <a:rPr lang="en-US" b="1" dirty="0"/>
              <a:t>self-limited</a:t>
            </a:r>
            <a:r>
              <a:rPr lang="en-US" dirty="0"/>
              <a:t>, </a:t>
            </a:r>
            <a:r>
              <a:rPr lang="en-US" dirty="0" smtClean="0"/>
              <a:t>needs transfusion support, with </a:t>
            </a:r>
            <a:r>
              <a:rPr lang="en-US" dirty="0"/>
              <a:t>bone marrow recovery occurring in 7-10 days, followed by brisk reticulocytosis.</a:t>
            </a:r>
            <a:endParaRPr lang="ar-IQ" dirty="0"/>
          </a:p>
        </p:txBody>
      </p:sp>
    </p:spTree>
    <p:extLst>
      <p:ext uri="{BB962C8B-B14F-4D97-AF65-F5344CB8AC3E}">
        <p14:creationId xmlns:p14="http://schemas.microsoft.com/office/powerpoint/2010/main" val="4234715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156101"/>
          </a:xfrm>
        </p:spPr>
        <p:txBody>
          <a:bodyPr>
            <a:normAutofit/>
          </a:bodyPr>
          <a:lstStyle/>
          <a:p>
            <a:pPr marL="0" indent="0" algn="l">
              <a:buNone/>
            </a:pPr>
            <a:r>
              <a:rPr lang="en-US" sz="3200" b="1" dirty="0">
                <a:solidFill>
                  <a:srgbClr val="FF0000"/>
                </a:solidFill>
              </a:rPr>
              <a:t>Splenic </a:t>
            </a:r>
            <a:r>
              <a:rPr lang="en-US" sz="3200" b="1" dirty="0" smtClean="0">
                <a:solidFill>
                  <a:srgbClr val="FF0000"/>
                </a:solidFill>
              </a:rPr>
              <a:t>sequestration crisis</a:t>
            </a:r>
            <a:endParaRPr lang="en-US" sz="3200" b="1" dirty="0">
              <a:solidFill>
                <a:srgbClr val="FF0000"/>
              </a:solidFill>
            </a:endParaRPr>
          </a:p>
          <a:p>
            <a:pPr marL="0" indent="0" algn="l">
              <a:buNone/>
            </a:pPr>
            <a:endParaRPr lang="en-US" dirty="0" smtClean="0"/>
          </a:p>
          <a:p>
            <a:pPr marL="0" indent="0" algn="l">
              <a:buNone/>
            </a:pPr>
            <a:r>
              <a:rPr lang="en-US" dirty="0" smtClean="0"/>
              <a:t>Splenic </a:t>
            </a:r>
            <a:r>
              <a:rPr lang="en-US" dirty="0"/>
              <a:t>sequestration occurs with highest frequency during the first 5 years of life in children with </a:t>
            </a:r>
            <a:r>
              <a:rPr lang="en-US" dirty="0" smtClean="0"/>
              <a:t>SCA. This </a:t>
            </a:r>
            <a:r>
              <a:rPr lang="en-US" dirty="0"/>
              <a:t>complication is characterized by the onset of life-threatening anemia with rapid enlargement of the spleen and high reticulocyte count.</a:t>
            </a:r>
          </a:p>
          <a:p>
            <a:pPr marL="0" indent="0" algn="l">
              <a:buNone/>
            </a:pPr>
            <a:endParaRPr lang="en-US" dirty="0"/>
          </a:p>
          <a:p>
            <a:pPr marL="0" indent="0" algn="l">
              <a:buNone/>
            </a:pPr>
            <a:r>
              <a:rPr lang="en-US" dirty="0"/>
              <a:t>Splenic sequestration is a medical emergency that demands prompt and appropriate treatment. </a:t>
            </a:r>
            <a:r>
              <a:rPr lang="en-US" dirty="0" smtClean="0"/>
              <a:t>Treatment </a:t>
            </a:r>
            <a:r>
              <a:rPr lang="en-US" dirty="0"/>
              <a:t>of the acute episode requires early recognition, careful monitoring, and aggressive transfusion support. Because these episodes tend to recur, many advocate long-term transfusion in young children and splenectomy in older children.</a:t>
            </a:r>
            <a:endParaRPr lang="ar-IQ" dirty="0"/>
          </a:p>
        </p:txBody>
      </p:sp>
    </p:spTree>
    <p:extLst>
      <p:ext uri="{BB962C8B-B14F-4D97-AF65-F5344CB8AC3E}">
        <p14:creationId xmlns:p14="http://schemas.microsoft.com/office/powerpoint/2010/main" val="1194539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194738"/>
          </a:xfrm>
        </p:spPr>
        <p:txBody>
          <a:bodyPr>
            <a:normAutofit/>
          </a:bodyPr>
          <a:lstStyle/>
          <a:p>
            <a:pPr marL="0" indent="0" algn="l">
              <a:buNone/>
            </a:pPr>
            <a:r>
              <a:rPr lang="en-US" sz="3600" b="1" dirty="0">
                <a:solidFill>
                  <a:srgbClr val="FF0000"/>
                </a:solidFill>
              </a:rPr>
              <a:t>Infection</a:t>
            </a:r>
          </a:p>
          <a:p>
            <a:pPr marL="0" indent="0" algn="l">
              <a:buNone/>
            </a:pPr>
            <a:r>
              <a:rPr lang="en-US" dirty="0" smtClean="0"/>
              <a:t>Functional </a:t>
            </a:r>
            <a:r>
              <a:rPr lang="en-US" b="1" dirty="0" err="1" smtClean="0"/>
              <a:t>asplenia</a:t>
            </a:r>
            <a:r>
              <a:rPr lang="en-US" dirty="0" smtClean="0"/>
              <a:t> results </a:t>
            </a:r>
            <a:r>
              <a:rPr lang="en-US" dirty="0"/>
              <a:t>in extreme susceptibility to infection.</a:t>
            </a:r>
          </a:p>
          <a:p>
            <a:pPr marL="0" indent="0" algn="l">
              <a:buNone/>
            </a:pPr>
            <a:endParaRPr lang="en-US" dirty="0"/>
          </a:p>
          <a:p>
            <a:pPr marL="0" indent="0" algn="l">
              <a:buNone/>
            </a:pPr>
            <a:r>
              <a:rPr lang="en-US" dirty="0"/>
              <a:t>Organisms that pose the greatest danger include </a:t>
            </a:r>
            <a:r>
              <a:rPr lang="en-US" b="1" dirty="0"/>
              <a:t>encapsulated respiratory bacteria</a:t>
            </a:r>
            <a:r>
              <a:rPr lang="en-US" dirty="0"/>
              <a:t>, particularly Streptococcus pneumoniae. </a:t>
            </a:r>
            <a:endParaRPr lang="en-US" dirty="0" smtClean="0"/>
          </a:p>
          <a:p>
            <a:pPr marL="0" indent="0" algn="l">
              <a:buNone/>
            </a:pPr>
            <a:endParaRPr lang="en-US" dirty="0" smtClean="0"/>
          </a:p>
          <a:p>
            <a:pPr marL="0" indent="0" algn="l">
              <a:buNone/>
            </a:pPr>
            <a:r>
              <a:rPr lang="en-US" dirty="0" smtClean="0"/>
              <a:t>Consider </a:t>
            </a:r>
            <a:r>
              <a:rPr lang="en-US" b="1" dirty="0"/>
              <a:t>osteomyelitis</a:t>
            </a:r>
            <a:r>
              <a:rPr lang="en-US" dirty="0"/>
              <a:t> when dealing with a combination of persistent pain and fever. Bone that is involved with infarct-related vaso-occlusive pain is prone to infection. </a:t>
            </a:r>
            <a:r>
              <a:rPr lang="en-US" b="1" dirty="0"/>
              <a:t>Staphylococcus and Salmonella </a:t>
            </a:r>
            <a:r>
              <a:rPr lang="en-US" dirty="0"/>
              <a:t>are the 2 most likely organisms responsible for osteomyelitis.</a:t>
            </a:r>
          </a:p>
          <a:p>
            <a:pPr marL="0" indent="0" algn="l">
              <a:buNone/>
            </a:pPr>
            <a:endParaRPr lang="en-US" dirty="0"/>
          </a:p>
          <a:p>
            <a:pPr marL="0" indent="0" algn="l">
              <a:buNone/>
            </a:pPr>
            <a:r>
              <a:rPr lang="en-US" dirty="0"/>
              <a:t>During adult life, infections with gram-negative organisms, especially Salmonella, predominate. </a:t>
            </a:r>
            <a:endParaRPr lang="ar-IQ" dirty="0"/>
          </a:p>
        </p:txBody>
      </p:sp>
    </p:spTree>
    <p:extLst>
      <p:ext uri="{BB962C8B-B14F-4D97-AF65-F5344CB8AC3E}">
        <p14:creationId xmlns:p14="http://schemas.microsoft.com/office/powerpoint/2010/main" val="435268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6053070"/>
          </a:xfrm>
        </p:spPr>
        <p:txBody>
          <a:bodyPr>
            <a:normAutofit fontScale="92500" lnSpcReduction="10000"/>
          </a:bodyPr>
          <a:lstStyle/>
          <a:p>
            <a:pPr marL="0" indent="0" algn="l">
              <a:buNone/>
            </a:pPr>
            <a:r>
              <a:rPr lang="en-US" sz="3000" b="1" dirty="0">
                <a:solidFill>
                  <a:srgbClr val="FF0000"/>
                </a:solidFill>
              </a:rPr>
              <a:t>Effects on growth and maturation</a:t>
            </a:r>
          </a:p>
          <a:p>
            <a:pPr marL="0" indent="0" algn="l">
              <a:buNone/>
            </a:pPr>
            <a:endParaRPr lang="en-US" dirty="0" smtClean="0"/>
          </a:p>
          <a:p>
            <a:pPr marL="0" indent="0" algn="l">
              <a:buNone/>
            </a:pPr>
            <a:r>
              <a:rPr lang="en-US" dirty="0" smtClean="0"/>
              <a:t>During </a:t>
            </a:r>
            <a:r>
              <a:rPr lang="en-US" dirty="0"/>
              <a:t>childhood and adolescence, SCD is associated with </a:t>
            </a:r>
            <a:r>
              <a:rPr lang="en-US" dirty="0" smtClean="0"/>
              <a:t>growth retardation</a:t>
            </a:r>
            <a:r>
              <a:rPr lang="en-US" dirty="0"/>
              <a:t>, delayed sexual maturation, and being underweight</a:t>
            </a:r>
            <a:r>
              <a:rPr lang="en-US" dirty="0" smtClean="0"/>
              <a:t>.</a:t>
            </a:r>
            <a:endParaRPr lang="en-US" dirty="0"/>
          </a:p>
          <a:p>
            <a:pPr algn="l"/>
            <a:endParaRPr lang="en-US" dirty="0"/>
          </a:p>
          <a:p>
            <a:pPr marL="0" indent="0" algn="l">
              <a:buNone/>
            </a:pPr>
            <a:r>
              <a:rPr lang="en-US" dirty="0" smtClean="0"/>
              <a:t>Affected </a:t>
            </a:r>
            <a:r>
              <a:rPr lang="en-US" dirty="0"/>
              <a:t>pubertal males were shorter and had significantly slower height growth than their unaffected counterparts, with a decline in height over </a:t>
            </a:r>
            <a:r>
              <a:rPr lang="en-US" dirty="0" smtClean="0"/>
              <a:t>time.</a:t>
            </a:r>
          </a:p>
          <a:p>
            <a:pPr marL="0" indent="0" algn="l">
              <a:buNone/>
            </a:pPr>
            <a:endParaRPr lang="en-US" dirty="0"/>
          </a:p>
          <a:p>
            <a:pPr marL="0" indent="0" algn="l">
              <a:buNone/>
            </a:pPr>
            <a:r>
              <a:rPr lang="en-US" dirty="0" smtClean="0"/>
              <a:t>In </a:t>
            </a:r>
            <a:r>
              <a:rPr lang="en-US" dirty="0"/>
              <a:t>addition, the mean fat free mass increments in affected males and females were significantly less than those of the control children</a:t>
            </a:r>
            <a:r>
              <a:rPr lang="en-US" dirty="0" smtClean="0"/>
              <a:t>.</a:t>
            </a:r>
          </a:p>
          <a:p>
            <a:pPr marL="0" indent="0" algn="l">
              <a:buNone/>
            </a:pPr>
            <a:endParaRPr lang="en-US" dirty="0"/>
          </a:p>
          <a:p>
            <a:pPr marL="0" indent="0" algn="l">
              <a:buNone/>
            </a:pPr>
            <a:r>
              <a:rPr lang="en-US" dirty="0"/>
              <a:t>Delays also occur </a:t>
            </a:r>
            <a:r>
              <a:rPr lang="en-US" dirty="0" smtClean="0"/>
              <a:t>onset of puberty</a:t>
            </a:r>
            <a:r>
              <a:rPr lang="en-US" dirty="0"/>
              <a:t>, and female patients achieve </a:t>
            </a:r>
            <a:r>
              <a:rPr lang="en-US" dirty="0" smtClean="0"/>
              <a:t>menarche</a:t>
            </a:r>
          </a:p>
          <a:p>
            <a:pPr marL="0" indent="0" algn="l">
              <a:buNone/>
            </a:pPr>
            <a:r>
              <a:rPr lang="en-US" dirty="0" smtClean="0"/>
              <a:t>1–2 </a:t>
            </a:r>
            <a:r>
              <a:rPr lang="en-US" dirty="0"/>
              <a:t>years </a:t>
            </a:r>
            <a:r>
              <a:rPr lang="en-US" dirty="0" smtClean="0"/>
              <a:t>later than </a:t>
            </a:r>
            <a:r>
              <a:rPr lang="en-US" dirty="0"/>
              <a:t>their peers.</a:t>
            </a:r>
            <a:endParaRPr lang="ar-IQ" dirty="0"/>
          </a:p>
        </p:txBody>
      </p:sp>
    </p:spTree>
    <p:extLst>
      <p:ext uri="{BB962C8B-B14F-4D97-AF65-F5344CB8AC3E}">
        <p14:creationId xmlns:p14="http://schemas.microsoft.com/office/powerpoint/2010/main" val="239327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078829"/>
          </a:xfrm>
        </p:spPr>
        <p:txBody>
          <a:bodyPr>
            <a:normAutofit fontScale="92500" lnSpcReduction="10000"/>
          </a:bodyPr>
          <a:lstStyle/>
          <a:p>
            <a:pPr marL="0" indent="0" algn="l">
              <a:buNone/>
            </a:pPr>
            <a:r>
              <a:rPr lang="en-US" sz="3200" b="1" dirty="0">
                <a:solidFill>
                  <a:srgbClr val="FF0000"/>
                </a:solidFill>
              </a:rPr>
              <a:t>Acute chest syndrome</a:t>
            </a:r>
          </a:p>
          <a:p>
            <a:pPr marL="0" indent="0" algn="l" rtl="0">
              <a:buNone/>
            </a:pPr>
            <a:r>
              <a:rPr lang="en-US" dirty="0"/>
              <a:t>T</a:t>
            </a:r>
            <a:r>
              <a:rPr lang="en-US" dirty="0" smtClean="0"/>
              <a:t>he </a:t>
            </a:r>
            <a:r>
              <a:rPr lang="en-US" dirty="0"/>
              <a:t>acute chest syndrome consists of chest pain, fever, cough, tachypnea, leukocytosis, and pulmonary </a:t>
            </a:r>
            <a:r>
              <a:rPr lang="en-US" dirty="0" smtClean="0"/>
              <a:t>infiltrates.</a:t>
            </a:r>
            <a:endParaRPr lang="en-US" dirty="0"/>
          </a:p>
          <a:p>
            <a:pPr algn="l"/>
            <a:endParaRPr lang="en-US" dirty="0"/>
          </a:p>
          <a:p>
            <a:pPr marL="0" indent="0" algn="l">
              <a:buNone/>
            </a:pPr>
            <a:r>
              <a:rPr lang="en-US" dirty="0" smtClean="0"/>
              <a:t>It is </a:t>
            </a:r>
            <a:r>
              <a:rPr lang="en-US" dirty="0"/>
              <a:t>a medical emergency and must be treated immediately. Patients are otherwise at risk for developing acute respiratory distress syndrome.</a:t>
            </a:r>
          </a:p>
          <a:p>
            <a:pPr algn="l"/>
            <a:endParaRPr lang="en-US" dirty="0"/>
          </a:p>
          <a:p>
            <a:pPr marL="0" indent="0" algn="l">
              <a:buNone/>
            </a:pPr>
            <a:r>
              <a:rPr lang="en-US" dirty="0"/>
              <a:t>Acute chest syndrome probably begins with infarction of ribs, leading to chest splinting and atelectasis</a:t>
            </a:r>
            <a:r>
              <a:rPr lang="en-US" dirty="0" smtClean="0"/>
              <a:t>.</a:t>
            </a:r>
          </a:p>
          <a:p>
            <a:pPr marL="0" indent="0" algn="l">
              <a:buNone/>
            </a:pPr>
            <a:r>
              <a:rPr lang="en-US" dirty="0" smtClean="0"/>
              <a:t> </a:t>
            </a:r>
            <a:endParaRPr lang="en-US" dirty="0"/>
          </a:p>
          <a:p>
            <a:pPr marL="0" indent="0" algn="l">
              <a:buNone/>
            </a:pPr>
            <a:r>
              <a:rPr lang="en-US" dirty="0"/>
              <a:t>In children, acute chest syndrome is usually due to infection. Other etiologies include pulmonary infarction and fat embolism resulting from bone marrow infarction</a:t>
            </a:r>
            <a:r>
              <a:rPr lang="en-US" dirty="0" smtClean="0"/>
              <a:t>.</a:t>
            </a:r>
          </a:p>
          <a:p>
            <a:pPr marL="0" indent="0" algn="l">
              <a:buNone/>
            </a:pPr>
            <a:endParaRPr lang="en-US" dirty="0"/>
          </a:p>
          <a:p>
            <a:pPr marL="0" indent="0" algn="l">
              <a:buNone/>
            </a:pPr>
            <a:r>
              <a:rPr lang="en-US" dirty="0" smtClean="0"/>
              <a:t>Higher Hb is a risk factor. </a:t>
            </a:r>
            <a:endParaRPr lang="ar-IQ" dirty="0"/>
          </a:p>
        </p:txBody>
      </p:sp>
    </p:spTree>
    <p:extLst>
      <p:ext uri="{BB962C8B-B14F-4D97-AF65-F5344CB8AC3E}">
        <p14:creationId xmlns:p14="http://schemas.microsoft.com/office/powerpoint/2010/main" val="4102839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6040192"/>
          </a:xfrm>
        </p:spPr>
        <p:txBody>
          <a:bodyPr>
            <a:normAutofit lnSpcReduction="10000"/>
          </a:bodyPr>
          <a:lstStyle/>
          <a:p>
            <a:pPr marL="0" indent="0" algn="l">
              <a:buNone/>
            </a:pPr>
            <a:r>
              <a:rPr lang="en-US" sz="3200" b="1" dirty="0">
                <a:solidFill>
                  <a:srgbClr val="FF0000"/>
                </a:solidFill>
              </a:rPr>
              <a:t>Central nervous system involvement</a:t>
            </a:r>
          </a:p>
          <a:p>
            <a:pPr marL="0" indent="0" algn="l">
              <a:buNone/>
            </a:pPr>
            <a:endParaRPr lang="en-US" dirty="0" smtClean="0"/>
          </a:p>
          <a:p>
            <a:pPr marL="0" indent="0" algn="l">
              <a:buNone/>
            </a:pPr>
            <a:r>
              <a:rPr lang="en-US" dirty="0" smtClean="0"/>
              <a:t>CNS </a:t>
            </a:r>
            <a:r>
              <a:rPr lang="en-US" dirty="0"/>
              <a:t>involvement is one of the most devastating aspects of SCD. </a:t>
            </a:r>
            <a:r>
              <a:rPr lang="en-US" dirty="0" smtClean="0"/>
              <a:t>The </a:t>
            </a:r>
            <a:r>
              <a:rPr lang="en-US" dirty="0"/>
              <a:t>most severe manifestation is stroke, resulting in varying degrees of neurological deficit. Stroke </a:t>
            </a:r>
            <a:r>
              <a:rPr lang="en-US" dirty="0" smtClean="0"/>
              <a:t>is </a:t>
            </a:r>
            <a:r>
              <a:rPr lang="en-US" dirty="0"/>
              <a:t>usually ischemic in children and hemorrhagic in adults. </a:t>
            </a:r>
            <a:endParaRPr lang="en-US" dirty="0" smtClean="0"/>
          </a:p>
          <a:p>
            <a:pPr marL="0" indent="0" algn="l">
              <a:buNone/>
            </a:pPr>
            <a:endParaRPr lang="en-US" dirty="0" smtClean="0"/>
          </a:p>
          <a:p>
            <a:pPr marL="0" indent="0" algn="l">
              <a:buNone/>
            </a:pPr>
            <a:r>
              <a:rPr lang="en-US" dirty="0" smtClean="0"/>
              <a:t>Children </a:t>
            </a:r>
            <a:r>
              <a:rPr lang="en-US" dirty="0"/>
              <a:t>with sickle cell disease may have various anatomic and physiologic abnormalities that involve the CNS even if they appear to be neurologically healthy. These silent brain infarcts occur in 17% of patients and may be associated with deterioration in cognitive function, with effects on learning and </a:t>
            </a:r>
            <a:r>
              <a:rPr lang="en-US" dirty="0" smtClean="0"/>
              <a:t>behavior.</a:t>
            </a:r>
          </a:p>
          <a:p>
            <a:pPr marL="0" indent="0" algn="l">
              <a:buNone/>
            </a:pPr>
            <a:endParaRPr lang="en-US" dirty="0" smtClean="0"/>
          </a:p>
          <a:p>
            <a:pPr marL="0" indent="0" algn="l">
              <a:buNone/>
            </a:pPr>
            <a:r>
              <a:rPr lang="en-US" dirty="0" smtClean="0"/>
              <a:t>Lower Hb is a risk factor.</a:t>
            </a:r>
            <a:endParaRPr lang="ar-IQ" dirty="0"/>
          </a:p>
        </p:txBody>
      </p:sp>
    </p:spTree>
    <p:extLst>
      <p:ext uri="{BB962C8B-B14F-4D97-AF65-F5344CB8AC3E}">
        <p14:creationId xmlns:p14="http://schemas.microsoft.com/office/powerpoint/2010/main" val="3906792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375042"/>
          </a:xfrm>
        </p:spPr>
        <p:txBody>
          <a:bodyPr/>
          <a:lstStyle/>
          <a:p>
            <a:pPr marL="0" indent="0" algn="l">
              <a:buNone/>
            </a:pPr>
            <a:r>
              <a:rPr lang="en-US" b="1" dirty="0">
                <a:solidFill>
                  <a:srgbClr val="FF0000"/>
                </a:solidFill>
              </a:rPr>
              <a:t>Cardiac involvement</a:t>
            </a:r>
          </a:p>
          <a:p>
            <a:pPr marL="0" indent="0" algn="l">
              <a:buNone/>
            </a:pPr>
            <a:r>
              <a:rPr lang="en-US" dirty="0"/>
              <a:t>The heart is involved due to chronic anemia and microinfarcts. Hemolysis and blood transfusion lead to hemosiderin deposition in the myocardium</a:t>
            </a:r>
            <a:r>
              <a:rPr lang="en-US" dirty="0" smtClean="0"/>
              <a:t>.</a:t>
            </a:r>
          </a:p>
          <a:p>
            <a:pPr marL="0" indent="0" algn="l">
              <a:buNone/>
            </a:pPr>
            <a:endParaRPr lang="en-US" dirty="0"/>
          </a:p>
          <a:p>
            <a:pPr marL="0" indent="0" algn="l">
              <a:buNone/>
            </a:pPr>
            <a:endParaRPr lang="en-US" b="1" dirty="0" smtClean="0">
              <a:solidFill>
                <a:srgbClr val="FF0000"/>
              </a:solidFill>
            </a:endParaRPr>
          </a:p>
          <a:p>
            <a:pPr marL="0" indent="0" algn="l">
              <a:buNone/>
            </a:pPr>
            <a:r>
              <a:rPr lang="en-US" b="1" dirty="0" smtClean="0">
                <a:solidFill>
                  <a:srgbClr val="FF0000"/>
                </a:solidFill>
              </a:rPr>
              <a:t>Cholelithiasis</a:t>
            </a:r>
            <a:endParaRPr lang="en-US" b="1" dirty="0">
              <a:solidFill>
                <a:srgbClr val="FF0000"/>
              </a:solidFill>
            </a:endParaRPr>
          </a:p>
          <a:p>
            <a:pPr marL="0" indent="0" algn="l">
              <a:buNone/>
            </a:pPr>
            <a:r>
              <a:rPr lang="en-US" dirty="0"/>
              <a:t>Cholelithiasis is common in </a:t>
            </a:r>
            <a:r>
              <a:rPr lang="en-US" dirty="0" err="1" smtClean="0"/>
              <a:t>pt</a:t>
            </a:r>
            <a:r>
              <a:rPr lang="en-US" dirty="0" smtClean="0"/>
              <a:t> </a:t>
            </a:r>
            <a:r>
              <a:rPr lang="en-US" dirty="0"/>
              <a:t>with SCD, as chronic hemolysis with hyperbilirubinemia is associated with the formation of </a:t>
            </a:r>
            <a:r>
              <a:rPr lang="en-US" b="1" dirty="0"/>
              <a:t>bile stones</a:t>
            </a:r>
            <a:r>
              <a:rPr lang="en-US" dirty="0"/>
              <a:t>. Cholelithiasis may be asymptomatic or result in acute cholecystitis, requiring surgical intervention. </a:t>
            </a:r>
            <a:endParaRPr lang="ar-IQ" dirty="0"/>
          </a:p>
        </p:txBody>
      </p:sp>
    </p:spTree>
    <p:extLst>
      <p:ext uri="{BB962C8B-B14F-4D97-AF65-F5344CB8AC3E}">
        <p14:creationId xmlns:p14="http://schemas.microsoft.com/office/powerpoint/2010/main" val="293203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71"/>
            <a:ext cx="10515600" cy="1325563"/>
          </a:xfrm>
        </p:spPr>
        <p:txBody>
          <a:bodyPr/>
          <a:lstStyle/>
          <a:p>
            <a:pPr algn="ctr"/>
            <a:r>
              <a:rPr lang="en-US" b="1" dirty="0" smtClean="0">
                <a:solidFill>
                  <a:srgbClr val="FF0000"/>
                </a:solidFill>
                <a:effectLst>
                  <a:outerShdw blurRad="38100" dist="38100" dir="2700000" algn="tl">
                    <a:srgbClr val="000000">
                      <a:alpha val="43137"/>
                    </a:srgbClr>
                  </a:outerShdw>
                </a:effectLst>
              </a:rPr>
              <a:t>Different subtypes of Sickle Cell Diseases</a:t>
            </a:r>
            <a:endParaRPr lang="ar-IQ" b="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167425" y="1197736"/>
            <a:ext cx="11887200" cy="5550794"/>
          </a:xfrm>
          <a:prstGeom prst="rect">
            <a:avLst/>
          </a:prstGeom>
        </p:spPr>
      </p:pic>
    </p:spTree>
    <p:extLst>
      <p:ext uri="{BB962C8B-B14F-4D97-AF65-F5344CB8AC3E}">
        <p14:creationId xmlns:p14="http://schemas.microsoft.com/office/powerpoint/2010/main" val="4211638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091707"/>
          </a:xfrm>
        </p:spPr>
        <p:txBody>
          <a:bodyPr>
            <a:normAutofit fontScale="92500" lnSpcReduction="10000"/>
          </a:bodyPr>
          <a:lstStyle/>
          <a:p>
            <a:pPr marL="0" indent="0" algn="l">
              <a:buNone/>
            </a:pPr>
            <a:r>
              <a:rPr lang="en-US" b="1" dirty="0">
                <a:solidFill>
                  <a:srgbClr val="FF0000"/>
                </a:solidFill>
              </a:rPr>
              <a:t>Renal involvement</a:t>
            </a:r>
          </a:p>
          <a:p>
            <a:pPr marL="0" indent="0" algn="l">
              <a:buNone/>
            </a:pPr>
            <a:r>
              <a:rPr lang="en-US" dirty="0" smtClean="0"/>
              <a:t>Due to recurrent papillary necrosis, the </a:t>
            </a:r>
            <a:r>
              <a:rPr lang="en-US" dirty="0"/>
              <a:t>kidneys lose concentrating </a:t>
            </a:r>
            <a:r>
              <a:rPr lang="en-US" dirty="0" smtClean="0"/>
              <a:t>capacity; Isosthenuria, which </a:t>
            </a:r>
            <a:r>
              <a:rPr lang="en-US" dirty="0"/>
              <a:t>results in a large loss of water, further contributing to dehydration in these patients. Renal failure may ensue, usually preceded by proteinuria</a:t>
            </a:r>
            <a:r>
              <a:rPr lang="en-US" dirty="0" smtClean="0"/>
              <a:t>.</a:t>
            </a:r>
          </a:p>
          <a:p>
            <a:pPr marL="0" indent="0" algn="l">
              <a:buNone/>
            </a:pPr>
            <a:endParaRPr lang="en-US" dirty="0"/>
          </a:p>
          <a:p>
            <a:pPr marL="0" indent="0" algn="l">
              <a:buNone/>
            </a:pPr>
            <a:r>
              <a:rPr lang="en-US" b="1" dirty="0" smtClean="0">
                <a:solidFill>
                  <a:srgbClr val="FF0000"/>
                </a:solidFill>
              </a:rPr>
              <a:t>Eye </a:t>
            </a:r>
            <a:r>
              <a:rPr lang="en-US" b="1" dirty="0">
                <a:solidFill>
                  <a:srgbClr val="FF0000"/>
                </a:solidFill>
              </a:rPr>
              <a:t>involvement</a:t>
            </a:r>
          </a:p>
          <a:p>
            <a:pPr marL="0" indent="0" algn="l">
              <a:buNone/>
            </a:pPr>
            <a:r>
              <a:rPr lang="en-US" dirty="0" err="1"/>
              <a:t>Paraorbital</a:t>
            </a:r>
            <a:r>
              <a:rPr lang="en-US" dirty="0"/>
              <a:t> facial infarction may result in ptosis. Retinal vascular changes also occur. A proliferative retinitis is common in Hb SC disease and may lead to loss of vision</a:t>
            </a:r>
            <a:r>
              <a:rPr lang="en-US" dirty="0" smtClean="0"/>
              <a:t>.</a:t>
            </a:r>
          </a:p>
          <a:p>
            <a:pPr marL="0" indent="0" algn="l">
              <a:buNone/>
            </a:pPr>
            <a:endParaRPr lang="en-US" dirty="0"/>
          </a:p>
          <a:p>
            <a:pPr marL="0" indent="0" algn="l">
              <a:buNone/>
            </a:pPr>
            <a:r>
              <a:rPr lang="en-US" b="1" dirty="0">
                <a:solidFill>
                  <a:srgbClr val="FF0000"/>
                </a:solidFill>
              </a:rPr>
              <a:t>Leg ulcers</a:t>
            </a:r>
          </a:p>
          <a:p>
            <a:pPr marL="0" indent="0" algn="l">
              <a:buNone/>
            </a:pPr>
            <a:r>
              <a:rPr lang="en-US" dirty="0"/>
              <a:t>Leg ulcers are a chronic painful problem. They result from minor injury to the area around the malleoli. Because of relatively poor circulation, compounded by sickling and microinfarcts, healing is delayed and infection becomes established.</a:t>
            </a:r>
            <a:endParaRPr lang="ar-IQ" dirty="0"/>
          </a:p>
        </p:txBody>
      </p:sp>
    </p:spTree>
    <p:extLst>
      <p:ext uri="{BB962C8B-B14F-4D97-AF65-F5344CB8AC3E}">
        <p14:creationId xmlns:p14="http://schemas.microsoft.com/office/powerpoint/2010/main" val="536679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220496"/>
          </a:xfrm>
        </p:spPr>
        <p:txBody>
          <a:bodyPr>
            <a:normAutofit/>
          </a:bodyPr>
          <a:lstStyle/>
          <a:p>
            <a:pPr marL="0" indent="0" algn="l">
              <a:buNone/>
            </a:pPr>
            <a:r>
              <a:rPr lang="en-US" sz="3200" b="1" dirty="0" smtClean="0">
                <a:solidFill>
                  <a:srgbClr val="FF0000"/>
                </a:solidFill>
              </a:rPr>
              <a:t>Priapism</a:t>
            </a:r>
          </a:p>
          <a:p>
            <a:pPr marL="0" indent="0" algn="l">
              <a:buNone/>
            </a:pPr>
            <a:endParaRPr lang="en-US" sz="3200" dirty="0"/>
          </a:p>
          <a:p>
            <a:pPr marL="0" indent="0" algn="l">
              <a:buNone/>
            </a:pPr>
            <a:r>
              <a:rPr lang="en-US" sz="3200" dirty="0" smtClean="0"/>
              <a:t>a </a:t>
            </a:r>
            <a:r>
              <a:rPr lang="en-US" sz="3200" dirty="0"/>
              <a:t>sustained, painful, and unwanted erection, is a well-recognized complication of SCD. It is caused by </a:t>
            </a:r>
            <a:r>
              <a:rPr lang="en-US" sz="3200" dirty="0" smtClean="0"/>
              <a:t>vaso-occlusion leading </a:t>
            </a:r>
            <a:r>
              <a:rPr lang="en-US" sz="3200" dirty="0"/>
              <a:t>to obstruction of venous </a:t>
            </a:r>
            <a:r>
              <a:rPr lang="en-US" sz="3200" dirty="0" smtClean="0"/>
              <a:t>drainage.</a:t>
            </a:r>
          </a:p>
          <a:p>
            <a:pPr marL="0" indent="0" algn="l">
              <a:buNone/>
            </a:pPr>
            <a:r>
              <a:rPr lang="en-US" sz="3200" dirty="0" smtClean="0"/>
              <a:t>Prolonged </a:t>
            </a:r>
            <a:r>
              <a:rPr lang="en-US" sz="3200" dirty="0"/>
              <a:t>priapism, more than 3 </a:t>
            </a:r>
            <a:r>
              <a:rPr lang="en-US" sz="3200" dirty="0" smtClean="0"/>
              <a:t>hours, </a:t>
            </a:r>
            <a:r>
              <a:rPr lang="en-US" sz="3200" dirty="0"/>
              <a:t>is an emergency that requires urologic consultation. Recurrent episodes of priapism can result in fibrosis and impotence, even when adequate treatment is attempted.</a:t>
            </a:r>
            <a:endParaRPr lang="ar-IQ" sz="3200" dirty="0"/>
          </a:p>
        </p:txBody>
      </p:sp>
    </p:spTree>
    <p:extLst>
      <p:ext uri="{BB962C8B-B14F-4D97-AF65-F5344CB8AC3E}">
        <p14:creationId xmlns:p14="http://schemas.microsoft.com/office/powerpoint/2010/main" val="2003495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0"/>
            <a:ext cx="10515600" cy="6091707"/>
          </a:xfrm>
        </p:spPr>
        <p:txBody>
          <a:bodyPr>
            <a:normAutofit/>
          </a:bodyPr>
          <a:lstStyle/>
          <a:p>
            <a:pPr marL="0" indent="0" algn="l">
              <a:buNone/>
            </a:pPr>
            <a:r>
              <a:rPr lang="en-US" sz="3600" b="1" dirty="0">
                <a:solidFill>
                  <a:srgbClr val="FF0000"/>
                </a:solidFill>
              </a:rPr>
              <a:t>Avascular necrosis</a:t>
            </a:r>
          </a:p>
          <a:p>
            <a:pPr marL="0" indent="0" algn="l">
              <a:buNone/>
            </a:pPr>
            <a:endParaRPr lang="en-US" sz="3200" dirty="0" smtClean="0"/>
          </a:p>
          <a:p>
            <a:pPr marL="0" indent="0" algn="l">
              <a:buNone/>
            </a:pPr>
            <a:r>
              <a:rPr lang="en-US" sz="3200" dirty="0" smtClean="0"/>
              <a:t>Vascular </a:t>
            </a:r>
            <a:r>
              <a:rPr lang="en-US" sz="3200" dirty="0"/>
              <a:t>occlusion can result in avascular necrosis (AVN) of the femoral or humeral head and subsequent infarction and collapse at either site. AVN of the femoral head presents a greater problem because of weight bearing. </a:t>
            </a:r>
            <a:r>
              <a:rPr lang="en-US" sz="3200" dirty="0" smtClean="0"/>
              <a:t>Untreated advanced cases may end with progressive </a:t>
            </a:r>
            <a:r>
              <a:rPr lang="en-US" sz="3200" dirty="0"/>
              <a:t>flattening and collapse of the femoral </a:t>
            </a:r>
            <a:r>
              <a:rPr lang="en-US" sz="3200" dirty="0" smtClean="0"/>
              <a:t>head, resulting </a:t>
            </a:r>
            <a:r>
              <a:rPr lang="en-US" sz="3200" dirty="0"/>
              <a:t>in painful secondary degenerative arthritis. </a:t>
            </a:r>
            <a:endParaRPr lang="en-US" sz="3200" dirty="0" smtClean="0"/>
          </a:p>
        </p:txBody>
      </p:sp>
    </p:spTree>
    <p:extLst>
      <p:ext uri="{BB962C8B-B14F-4D97-AF65-F5344CB8AC3E}">
        <p14:creationId xmlns:p14="http://schemas.microsoft.com/office/powerpoint/2010/main" val="2851228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Avascular necrosis</a:t>
            </a:r>
            <a:endParaRPr lang="ar-IQ"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667662" y="1941535"/>
            <a:ext cx="5627854" cy="4351338"/>
          </a:xfrm>
          <a:prstGeom prst="rect">
            <a:avLst/>
          </a:prstGeom>
        </p:spPr>
      </p:pic>
      <p:pic>
        <p:nvPicPr>
          <p:cNvPr id="5" name="Picture 4"/>
          <p:cNvPicPr>
            <a:picLocks noChangeAspect="1"/>
          </p:cNvPicPr>
          <p:nvPr/>
        </p:nvPicPr>
        <p:blipFill>
          <a:blip r:embed="rId3"/>
          <a:stretch>
            <a:fillRect/>
          </a:stretch>
        </p:blipFill>
        <p:spPr>
          <a:xfrm>
            <a:off x="7151531" y="1416073"/>
            <a:ext cx="4305300" cy="4876800"/>
          </a:xfrm>
          <a:prstGeom prst="rect">
            <a:avLst/>
          </a:prstGeom>
        </p:spPr>
      </p:pic>
    </p:spTree>
    <p:extLst>
      <p:ext uri="{BB962C8B-B14F-4D97-AF65-F5344CB8AC3E}">
        <p14:creationId xmlns:p14="http://schemas.microsoft.com/office/powerpoint/2010/main" val="458916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207617"/>
          </a:xfrm>
        </p:spPr>
        <p:txBody>
          <a:bodyPr>
            <a:normAutofit/>
          </a:bodyPr>
          <a:lstStyle/>
          <a:p>
            <a:pPr marL="0" indent="0" algn="l">
              <a:buNone/>
            </a:pPr>
            <a:r>
              <a:rPr lang="en-US" sz="3200" b="1" dirty="0">
                <a:solidFill>
                  <a:srgbClr val="FF0000"/>
                </a:solidFill>
              </a:rPr>
              <a:t>Pulmonary hypertension</a:t>
            </a:r>
          </a:p>
          <a:p>
            <a:pPr marL="0" indent="0" algn="l">
              <a:buNone/>
            </a:pPr>
            <a:endParaRPr lang="en-US" sz="3200" dirty="0" smtClean="0"/>
          </a:p>
          <a:p>
            <a:pPr marL="0" indent="0" algn="l">
              <a:buNone/>
            </a:pPr>
            <a:r>
              <a:rPr lang="en-US" sz="3200" dirty="0" smtClean="0"/>
              <a:t>It </a:t>
            </a:r>
            <a:r>
              <a:rPr lang="en-US" sz="3200" dirty="0"/>
              <a:t>is </a:t>
            </a:r>
            <a:r>
              <a:rPr lang="en-US" sz="3200" dirty="0" smtClean="0"/>
              <a:t>a </a:t>
            </a:r>
            <a:r>
              <a:rPr lang="en-US" sz="3200" dirty="0"/>
              <a:t>serious complication of sickle cell disease, with an incidence as high as </a:t>
            </a:r>
            <a:r>
              <a:rPr lang="en-US" sz="3200" dirty="0" smtClean="0"/>
              <a:t>30%. Intravascular hemolysis, with subsequent depletion of nitric oxide ; a vasodilator compound, </a:t>
            </a:r>
            <a:r>
              <a:rPr lang="en-US" sz="3200" dirty="0"/>
              <a:t>chronic </a:t>
            </a:r>
            <a:r>
              <a:rPr lang="en-US" sz="3200" dirty="0" smtClean="0"/>
              <a:t>hypoxia, </a:t>
            </a:r>
            <a:r>
              <a:rPr lang="en-US" sz="3200" dirty="0"/>
              <a:t>and </a:t>
            </a:r>
            <a:r>
              <a:rPr lang="en-US" sz="3200" dirty="0" smtClean="0"/>
              <a:t>recurrent thromboembolism are </a:t>
            </a:r>
            <a:r>
              <a:rPr lang="en-US" sz="3200" dirty="0"/>
              <a:t>contributing factors.</a:t>
            </a:r>
          </a:p>
          <a:p>
            <a:pPr marL="0" indent="0" algn="l">
              <a:buNone/>
            </a:pPr>
            <a:endParaRPr lang="en-US" sz="3200" dirty="0"/>
          </a:p>
          <a:p>
            <a:pPr marL="0" indent="0" algn="l">
              <a:buNone/>
            </a:pPr>
            <a:r>
              <a:rPr lang="en-US" sz="3200" dirty="0"/>
              <a:t>Pulmonary hypertension is characterized by a regurgitant </a:t>
            </a:r>
            <a:r>
              <a:rPr lang="en-US" sz="3200" dirty="0" smtClean="0"/>
              <a:t>tricuspid </a:t>
            </a:r>
            <a:r>
              <a:rPr lang="en-US" sz="3200" dirty="0"/>
              <a:t>jet velocity of more than 2.5 m/s by echocardiography</a:t>
            </a:r>
            <a:r>
              <a:rPr lang="en-US" sz="3200" dirty="0" smtClean="0"/>
              <a:t>.</a:t>
            </a:r>
          </a:p>
          <a:p>
            <a:pPr marL="0" indent="0" algn="l">
              <a:buNone/>
            </a:pPr>
            <a:r>
              <a:rPr lang="en-US" sz="3200" dirty="0" smtClean="0"/>
              <a:t>The diagnostic test is right heart catheterization. </a:t>
            </a:r>
            <a:endParaRPr lang="ar-IQ" sz="3200" dirty="0"/>
          </a:p>
        </p:txBody>
      </p:sp>
    </p:spTree>
    <p:extLst>
      <p:ext uri="{BB962C8B-B14F-4D97-AF65-F5344CB8AC3E}">
        <p14:creationId xmlns:p14="http://schemas.microsoft.com/office/powerpoint/2010/main" val="2910328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6156102"/>
          </a:xfrm>
        </p:spPr>
        <p:txBody>
          <a:bodyPr>
            <a:normAutofit fontScale="92500" lnSpcReduction="10000"/>
          </a:bodyPr>
          <a:lstStyle/>
          <a:p>
            <a:pPr marL="0" indent="0" algn="l">
              <a:buNone/>
            </a:pPr>
            <a:r>
              <a:rPr lang="en-US" sz="3600" b="1" dirty="0" smtClean="0">
                <a:solidFill>
                  <a:srgbClr val="FF0000"/>
                </a:solidFill>
              </a:rPr>
              <a:t>Treatment</a:t>
            </a:r>
          </a:p>
          <a:p>
            <a:pPr marL="0" indent="0" algn="l">
              <a:buNone/>
            </a:pPr>
            <a:r>
              <a:rPr lang="en-US" dirty="0"/>
              <a:t>The goals of treatment are symptom control and management of disease complications. Treatment strategies include the following seven goals:</a:t>
            </a:r>
          </a:p>
          <a:p>
            <a:pPr marL="0" indent="0" algn="l">
              <a:buNone/>
            </a:pPr>
            <a:endParaRPr lang="en-US" dirty="0"/>
          </a:p>
          <a:p>
            <a:pPr marL="0" indent="0" algn="l">
              <a:buNone/>
            </a:pPr>
            <a:r>
              <a:rPr lang="en-US" dirty="0" smtClean="0"/>
              <a:t>1- Management </a:t>
            </a:r>
            <a:r>
              <a:rPr lang="en-US" dirty="0"/>
              <a:t>of vaso-occlusive crisis</a:t>
            </a:r>
          </a:p>
          <a:p>
            <a:pPr marL="0" indent="0" algn="l">
              <a:buNone/>
            </a:pPr>
            <a:r>
              <a:rPr lang="en-US" dirty="0" smtClean="0"/>
              <a:t>2- Management </a:t>
            </a:r>
            <a:r>
              <a:rPr lang="en-US" dirty="0"/>
              <a:t>of chronic pain </a:t>
            </a:r>
            <a:r>
              <a:rPr lang="en-US" dirty="0" smtClean="0"/>
              <a:t>syndromes</a:t>
            </a:r>
            <a:endParaRPr lang="en-US" dirty="0"/>
          </a:p>
          <a:p>
            <a:pPr marL="0" indent="0" algn="l">
              <a:buNone/>
            </a:pPr>
            <a:r>
              <a:rPr lang="en-US" dirty="0" smtClean="0"/>
              <a:t>3- Management </a:t>
            </a:r>
            <a:r>
              <a:rPr lang="en-US" dirty="0"/>
              <a:t>of chronic hemolytic </a:t>
            </a:r>
            <a:r>
              <a:rPr lang="en-US" dirty="0" smtClean="0"/>
              <a:t>anemia with subsequent iron   </a:t>
            </a:r>
          </a:p>
          <a:p>
            <a:pPr marL="0" indent="0" algn="l">
              <a:buNone/>
            </a:pPr>
            <a:r>
              <a:rPr lang="en-US" dirty="0"/>
              <a:t> </a:t>
            </a:r>
            <a:r>
              <a:rPr lang="en-US" dirty="0" smtClean="0"/>
              <a:t>    </a:t>
            </a:r>
            <a:r>
              <a:rPr lang="en-US" dirty="0" smtClean="0"/>
              <a:t>overload</a:t>
            </a:r>
            <a:endParaRPr lang="en-US" dirty="0"/>
          </a:p>
          <a:p>
            <a:pPr marL="0" indent="0" algn="l">
              <a:buNone/>
            </a:pPr>
            <a:r>
              <a:rPr lang="en-US" dirty="0" smtClean="0"/>
              <a:t>4- Prevention </a:t>
            </a:r>
            <a:r>
              <a:rPr lang="en-US" dirty="0"/>
              <a:t>and treatment of infections</a:t>
            </a:r>
          </a:p>
          <a:p>
            <a:pPr marL="0" indent="0" algn="l">
              <a:buNone/>
            </a:pPr>
            <a:r>
              <a:rPr lang="en-US" dirty="0" smtClean="0"/>
              <a:t>5- Management </a:t>
            </a:r>
            <a:r>
              <a:rPr lang="en-US" dirty="0"/>
              <a:t>of the complications and the various organ damage </a:t>
            </a:r>
            <a:r>
              <a:rPr lang="en-US" dirty="0" smtClean="0"/>
              <a:t>  </a:t>
            </a:r>
          </a:p>
          <a:p>
            <a:pPr marL="0" indent="0" algn="l">
              <a:buNone/>
            </a:pPr>
            <a:r>
              <a:rPr lang="en-US" dirty="0"/>
              <a:t> </a:t>
            </a:r>
            <a:r>
              <a:rPr lang="en-US" dirty="0" smtClean="0"/>
              <a:t>    </a:t>
            </a:r>
            <a:r>
              <a:rPr lang="en-US" dirty="0" smtClean="0"/>
              <a:t>syndromes </a:t>
            </a:r>
            <a:r>
              <a:rPr lang="en-US" dirty="0"/>
              <a:t>associated with the </a:t>
            </a:r>
            <a:r>
              <a:rPr lang="en-US" dirty="0" smtClean="0"/>
              <a:t>disease</a:t>
            </a:r>
            <a:endParaRPr lang="en-US" dirty="0"/>
          </a:p>
          <a:p>
            <a:pPr marL="0" indent="0" algn="l">
              <a:buNone/>
            </a:pPr>
            <a:r>
              <a:rPr lang="en-US" dirty="0" smtClean="0"/>
              <a:t>6- Prevention </a:t>
            </a:r>
            <a:r>
              <a:rPr lang="en-US" dirty="0"/>
              <a:t>of stroke</a:t>
            </a:r>
          </a:p>
          <a:p>
            <a:pPr marL="0" indent="0" algn="l">
              <a:buNone/>
            </a:pPr>
            <a:r>
              <a:rPr lang="en-US" dirty="0" smtClean="0"/>
              <a:t>7- Detection </a:t>
            </a:r>
            <a:r>
              <a:rPr lang="en-US" dirty="0"/>
              <a:t>and treatment of pulmonary hypertension</a:t>
            </a:r>
            <a:endParaRPr lang="ar-IQ" dirty="0"/>
          </a:p>
        </p:txBody>
      </p:sp>
    </p:spTree>
    <p:extLst>
      <p:ext uri="{BB962C8B-B14F-4D97-AF65-F5344CB8AC3E}">
        <p14:creationId xmlns:p14="http://schemas.microsoft.com/office/powerpoint/2010/main" val="2983945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6194738"/>
          </a:xfrm>
        </p:spPr>
        <p:txBody>
          <a:bodyPr>
            <a:normAutofit/>
          </a:bodyPr>
          <a:lstStyle/>
          <a:p>
            <a:pPr marL="0" indent="0" algn="l">
              <a:buNone/>
            </a:pPr>
            <a:r>
              <a:rPr lang="en-US" b="1" dirty="0"/>
              <a:t>Other recommendations include the </a:t>
            </a:r>
            <a:r>
              <a:rPr lang="en-US" b="1" dirty="0" smtClean="0"/>
              <a:t>following:</a:t>
            </a:r>
          </a:p>
          <a:p>
            <a:pPr marL="0" indent="0" algn="l">
              <a:buNone/>
            </a:pPr>
            <a:r>
              <a:rPr lang="en-US" dirty="0" smtClean="0"/>
              <a:t>- Regular use of folic acid </a:t>
            </a:r>
            <a:endParaRPr lang="en-US" dirty="0"/>
          </a:p>
          <a:p>
            <a:pPr marL="0" indent="0" algn="l">
              <a:buNone/>
            </a:pPr>
            <a:r>
              <a:rPr lang="en-US" dirty="0" smtClean="0"/>
              <a:t>- Use </a:t>
            </a:r>
            <a:r>
              <a:rPr lang="en-US" dirty="0"/>
              <a:t>of daily oral prophylactic penicillin up to age 5</a:t>
            </a:r>
          </a:p>
          <a:p>
            <a:pPr marL="0" indent="0" algn="l">
              <a:buNone/>
            </a:pPr>
            <a:r>
              <a:rPr lang="en-US" dirty="0" smtClean="0"/>
              <a:t>- Annual </a:t>
            </a:r>
            <a:r>
              <a:rPr lang="en-US" dirty="0" err="1"/>
              <a:t>transcranial</a:t>
            </a:r>
            <a:r>
              <a:rPr lang="en-US" dirty="0"/>
              <a:t> Doppler examinations between the ages of 2 and 16 </a:t>
            </a:r>
            <a:r>
              <a:rPr lang="en-US" dirty="0" smtClean="0"/>
              <a:t>years</a:t>
            </a:r>
            <a:endParaRPr lang="en-US" dirty="0"/>
          </a:p>
          <a:p>
            <a:pPr marL="0" indent="0" algn="l">
              <a:buNone/>
            </a:pPr>
            <a:r>
              <a:rPr lang="en-US" dirty="0" smtClean="0"/>
              <a:t>- Long-term </a:t>
            </a:r>
            <a:r>
              <a:rPr lang="en-US" dirty="0"/>
              <a:t>transfusion therapy to prevent stroke in children with abnormal </a:t>
            </a:r>
            <a:r>
              <a:rPr lang="en-US" dirty="0" err="1"/>
              <a:t>transcranial</a:t>
            </a:r>
            <a:r>
              <a:rPr lang="en-US" dirty="0"/>
              <a:t> Doppler velocity (≥200 cm/s)</a:t>
            </a:r>
          </a:p>
          <a:p>
            <a:pPr marL="0" indent="0" algn="l">
              <a:buNone/>
            </a:pPr>
            <a:r>
              <a:rPr lang="en-US" dirty="0" smtClean="0"/>
              <a:t>- Preoperative </a:t>
            </a:r>
            <a:r>
              <a:rPr lang="en-US" dirty="0"/>
              <a:t>transfusion therapy should be used to increase hemoglobin levels to </a:t>
            </a:r>
            <a:r>
              <a:rPr lang="en-US" b="1" dirty="0"/>
              <a:t>10 g/</a:t>
            </a:r>
            <a:r>
              <a:rPr lang="en-US" b="1" dirty="0" err="1"/>
              <a:t>dL</a:t>
            </a:r>
            <a:endParaRPr lang="en-US" b="1" dirty="0"/>
          </a:p>
          <a:p>
            <a:pPr marL="0" indent="0" algn="l">
              <a:buNone/>
            </a:pPr>
            <a:r>
              <a:rPr lang="en-US" dirty="0" smtClean="0"/>
              <a:t>- Rapid </a:t>
            </a:r>
            <a:r>
              <a:rPr lang="en-US" dirty="0"/>
              <a:t>initiation of opioids for the treatment of severe pain associated with a </a:t>
            </a:r>
            <a:r>
              <a:rPr lang="en-US" dirty="0" smtClean="0"/>
              <a:t>vaso-occlusive </a:t>
            </a:r>
            <a:r>
              <a:rPr lang="en-US" dirty="0"/>
              <a:t>crisis</a:t>
            </a:r>
          </a:p>
          <a:p>
            <a:pPr marL="0" indent="0" algn="l">
              <a:buNone/>
            </a:pPr>
            <a:r>
              <a:rPr lang="en-US" dirty="0" smtClean="0"/>
              <a:t>- Use </a:t>
            </a:r>
            <a:r>
              <a:rPr lang="en-US" dirty="0"/>
              <a:t>of </a:t>
            </a:r>
            <a:r>
              <a:rPr lang="en-US" dirty="0" smtClean="0"/>
              <a:t>analgesics and physical therapy </a:t>
            </a:r>
            <a:r>
              <a:rPr lang="en-US" dirty="0"/>
              <a:t>for the treatment of avascular necrosis</a:t>
            </a:r>
            <a:endParaRPr lang="ar-IQ" dirty="0"/>
          </a:p>
        </p:txBody>
      </p:sp>
    </p:spTree>
    <p:extLst>
      <p:ext uri="{BB962C8B-B14F-4D97-AF65-F5344CB8AC3E}">
        <p14:creationId xmlns:p14="http://schemas.microsoft.com/office/powerpoint/2010/main" val="3370448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168980"/>
          </a:xfrm>
        </p:spPr>
        <p:txBody>
          <a:bodyPr/>
          <a:lstStyle/>
          <a:p>
            <a:pPr marL="0" indent="0" algn="l">
              <a:buNone/>
            </a:pPr>
            <a:r>
              <a:rPr lang="en-US" b="1" dirty="0" smtClean="0"/>
              <a:t>Treatment of complications:</a:t>
            </a:r>
          </a:p>
          <a:p>
            <a:pPr marL="0" indent="0" algn="l">
              <a:buNone/>
            </a:pPr>
            <a:endParaRPr lang="en-US" b="1" dirty="0"/>
          </a:p>
          <a:p>
            <a:pPr marL="0" indent="0" algn="l">
              <a:buNone/>
            </a:pPr>
            <a:r>
              <a:rPr lang="en-US" b="1" u="sng" dirty="0" smtClean="0">
                <a:solidFill>
                  <a:srgbClr val="FF0000"/>
                </a:solidFill>
              </a:rPr>
              <a:t>Vaso-occlusive crisis</a:t>
            </a:r>
          </a:p>
          <a:p>
            <a:pPr marL="0" indent="0" algn="l">
              <a:buNone/>
            </a:pPr>
            <a:endParaRPr lang="en-US" b="1" dirty="0">
              <a:solidFill>
                <a:srgbClr val="FF0000"/>
              </a:solidFill>
            </a:endParaRPr>
          </a:p>
          <a:p>
            <a:pPr marL="0" indent="0" algn="l">
              <a:buNone/>
            </a:pPr>
            <a:r>
              <a:rPr lang="en-US" dirty="0" smtClean="0"/>
              <a:t>- Good hydration</a:t>
            </a:r>
          </a:p>
          <a:p>
            <a:pPr marL="0" indent="0" algn="l">
              <a:buNone/>
            </a:pPr>
            <a:r>
              <a:rPr lang="en-US" dirty="0" smtClean="0"/>
              <a:t>- Analgesia : NSAID, narcotics</a:t>
            </a:r>
          </a:p>
          <a:p>
            <a:pPr marL="0" indent="0" algn="l">
              <a:buNone/>
            </a:pPr>
            <a:r>
              <a:rPr lang="en-US" dirty="0" smtClean="0"/>
              <a:t>- O2 </a:t>
            </a:r>
          </a:p>
          <a:p>
            <a:pPr marL="0" indent="0" algn="l">
              <a:buNone/>
            </a:pPr>
            <a:r>
              <a:rPr lang="en-US" dirty="0" smtClean="0"/>
              <a:t>- Antibiotics</a:t>
            </a:r>
          </a:p>
          <a:p>
            <a:pPr marL="0" indent="0" algn="l">
              <a:buNone/>
            </a:pPr>
            <a:r>
              <a:rPr lang="en-US" dirty="0" smtClean="0"/>
              <a:t>- Exchange transfusion (refractory cases)</a:t>
            </a:r>
            <a:endParaRPr lang="ar-IQ" dirty="0"/>
          </a:p>
        </p:txBody>
      </p:sp>
    </p:spTree>
    <p:extLst>
      <p:ext uri="{BB962C8B-B14F-4D97-AF65-F5344CB8AC3E}">
        <p14:creationId xmlns:p14="http://schemas.microsoft.com/office/powerpoint/2010/main" val="4094533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5739081"/>
          </a:xfrm>
        </p:spPr>
        <p:txBody>
          <a:bodyPr>
            <a:normAutofit fontScale="92500" lnSpcReduction="10000"/>
          </a:bodyPr>
          <a:lstStyle/>
          <a:p>
            <a:pPr marL="0" indent="0" algn="l">
              <a:buNone/>
            </a:pPr>
            <a:r>
              <a:rPr lang="en-US" b="1" dirty="0">
                <a:solidFill>
                  <a:srgbClr val="FF0000"/>
                </a:solidFill>
              </a:rPr>
              <a:t>Splenic sequestration crisis</a:t>
            </a:r>
          </a:p>
          <a:p>
            <a:pPr marL="0" indent="0" algn="l">
              <a:buNone/>
            </a:pPr>
            <a:r>
              <a:rPr lang="en-US" dirty="0" smtClean="0"/>
              <a:t>- PRBC transfusion</a:t>
            </a:r>
          </a:p>
          <a:p>
            <a:pPr marL="0" indent="0" algn="l">
              <a:buNone/>
            </a:pPr>
            <a:r>
              <a:rPr lang="en-US" dirty="0" smtClean="0"/>
              <a:t>- I.V fluid</a:t>
            </a:r>
          </a:p>
          <a:p>
            <a:pPr marL="0" indent="0" algn="l">
              <a:buNone/>
            </a:pPr>
            <a:r>
              <a:rPr lang="en-US" dirty="0" smtClean="0"/>
              <a:t>- Analgesia</a:t>
            </a:r>
          </a:p>
          <a:p>
            <a:pPr marL="0" indent="0" algn="l">
              <a:buNone/>
            </a:pPr>
            <a:r>
              <a:rPr lang="en-US" dirty="0" smtClean="0"/>
              <a:t>- Exchange transfusion</a:t>
            </a:r>
          </a:p>
          <a:p>
            <a:pPr marL="0" indent="0" algn="l">
              <a:buNone/>
            </a:pPr>
            <a:r>
              <a:rPr lang="en-US" dirty="0" smtClean="0"/>
              <a:t>- splenectomy: after resolution of acute crisis to prevent recurrence</a:t>
            </a:r>
          </a:p>
          <a:p>
            <a:pPr marL="0" indent="0" algn="l">
              <a:buNone/>
            </a:pPr>
            <a:endParaRPr lang="en-US" dirty="0" smtClean="0"/>
          </a:p>
          <a:p>
            <a:pPr marL="0" indent="0" algn="l">
              <a:buNone/>
            </a:pPr>
            <a:r>
              <a:rPr lang="en-US" b="1" dirty="0">
                <a:solidFill>
                  <a:srgbClr val="FF0000"/>
                </a:solidFill>
              </a:rPr>
              <a:t>Acute chest syndrome</a:t>
            </a:r>
          </a:p>
          <a:p>
            <a:pPr marL="0" indent="0" algn="l">
              <a:buNone/>
            </a:pPr>
            <a:r>
              <a:rPr lang="en-US" dirty="0" smtClean="0"/>
              <a:t>- I.V fluid</a:t>
            </a:r>
          </a:p>
          <a:p>
            <a:pPr marL="0" indent="0" algn="l">
              <a:buNone/>
            </a:pPr>
            <a:r>
              <a:rPr lang="en-US" dirty="0" smtClean="0"/>
              <a:t>- O2, respiratory support</a:t>
            </a:r>
          </a:p>
          <a:p>
            <a:pPr marL="0" indent="0" algn="l">
              <a:buNone/>
            </a:pPr>
            <a:r>
              <a:rPr lang="en-US" dirty="0" smtClean="0"/>
              <a:t>- Antibiotic</a:t>
            </a:r>
          </a:p>
          <a:p>
            <a:pPr marL="0" indent="0" algn="l">
              <a:buNone/>
            </a:pPr>
            <a:r>
              <a:rPr lang="en-US" dirty="0" smtClean="0"/>
              <a:t>- Exchange transfusion</a:t>
            </a:r>
          </a:p>
          <a:p>
            <a:pPr marL="0" indent="0" algn="l">
              <a:buNone/>
            </a:pPr>
            <a:r>
              <a:rPr lang="en-US" dirty="0" smtClean="0"/>
              <a:t>- Bronchodilators and corticosteroid</a:t>
            </a:r>
            <a:endParaRPr lang="ar-IQ" dirty="0"/>
          </a:p>
        </p:txBody>
      </p:sp>
    </p:spTree>
    <p:extLst>
      <p:ext uri="{BB962C8B-B14F-4D97-AF65-F5344CB8AC3E}">
        <p14:creationId xmlns:p14="http://schemas.microsoft.com/office/powerpoint/2010/main" val="1374695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6207617"/>
          </a:xfrm>
        </p:spPr>
        <p:txBody>
          <a:bodyPr>
            <a:normAutofit/>
          </a:bodyPr>
          <a:lstStyle/>
          <a:p>
            <a:pPr marL="0" indent="0" algn="l">
              <a:buNone/>
            </a:pPr>
            <a:r>
              <a:rPr lang="en-US" sz="3600" b="1" dirty="0" smtClean="0">
                <a:solidFill>
                  <a:srgbClr val="FF0000"/>
                </a:solidFill>
              </a:rPr>
              <a:t>Priapism</a:t>
            </a:r>
          </a:p>
          <a:p>
            <a:pPr marL="0" indent="0" algn="l">
              <a:buNone/>
            </a:pPr>
            <a:endParaRPr lang="en-US" dirty="0"/>
          </a:p>
          <a:p>
            <a:pPr marL="0" indent="0" algn="l">
              <a:buNone/>
            </a:pPr>
            <a:r>
              <a:rPr lang="en-US" dirty="0" smtClean="0"/>
              <a:t>- Good </a:t>
            </a:r>
            <a:r>
              <a:rPr lang="en-US" b="1" dirty="0" smtClean="0"/>
              <a:t>hydration</a:t>
            </a:r>
          </a:p>
          <a:p>
            <a:pPr marL="0" indent="0" algn="l">
              <a:buNone/>
            </a:pPr>
            <a:r>
              <a:rPr lang="en-US" dirty="0" smtClean="0"/>
              <a:t>- Opioid </a:t>
            </a:r>
            <a:r>
              <a:rPr lang="en-US" b="1" dirty="0" smtClean="0"/>
              <a:t>analgesia</a:t>
            </a:r>
          </a:p>
          <a:p>
            <a:pPr marL="0" indent="0" algn="l">
              <a:buNone/>
            </a:pPr>
            <a:r>
              <a:rPr lang="en-US" dirty="0" smtClean="0"/>
              <a:t>- An </a:t>
            </a:r>
            <a:r>
              <a:rPr lang="en-US" dirty="0"/>
              <a:t>oral </a:t>
            </a:r>
            <a:r>
              <a:rPr lang="en-US" dirty="0" smtClean="0"/>
              <a:t>dose of </a:t>
            </a:r>
            <a:r>
              <a:rPr lang="en-US" dirty="0"/>
              <a:t>pseudoephedrine or terbutaline can be given. </a:t>
            </a:r>
            <a:endParaRPr lang="en-US" dirty="0" smtClean="0"/>
          </a:p>
          <a:p>
            <a:pPr marL="0" indent="0" algn="l">
              <a:buNone/>
            </a:pPr>
            <a:endParaRPr lang="en-US" dirty="0" smtClean="0"/>
          </a:p>
          <a:p>
            <a:pPr marL="0" indent="0" algn="l">
              <a:buNone/>
            </a:pPr>
            <a:r>
              <a:rPr lang="en-US" dirty="0" smtClean="0"/>
              <a:t>- If priapism </a:t>
            </a:r>
            <a:r>
              <a:rPr lang="en-US" dirty="0"/>
              <a:t>persists for more than </a:t>
            </a:r>
            <a:r>
              <a:rPr lang="en-US" b="1" dirty="0"/>
              <a:t>2–3 hours</a:t>
            </a:r>
            <a:r>
              <a:rPr lang="en-US" dirty="0"/>
              <a:t>, aspiration and </a:t>
            </a:r>
            <a:r>
              <a:rPr lang="en-US" dirty="0" smtClean="0"/>
              <a:t>irrigation of </a:t>
            </a:r>
            <a:r>
              <a:rPr lang="en-US" dirty="0"/>
              <a:t>the corpora with dilute </a:t>
            </a:r>
            <a:r>
              <a:rPr lang="en-US" dirty="0" smtClean="0"/>
              <a:t>phenylephrine solution </a:t>
            </a:r>
            <a:r>
              <a:rPr lang="en-US" dirty="0"/>
              <a:t>should be performed. </a:t>
            </a:r>
            <a:endParaRPr lang="en-US" dirty="0" smtClean="0"/>
          </a:p>
          <a:p>
            <a:pPr marL="0" indent="0" algn="l">
              <a:buNone/>
            </a:pPr>
            <a:endParaRPr lang="en-US" dirty="0" smtClean="0"/>
          </a:p>
          <a:p>
            <a:pPr marL="0" indent="0" algn="l">
              <a:buNone/>
            </a:pPr>
            <a:r>
              <a:rPr lang="en-US" dirty="0" smtClean="0"/>
              <a:t>- </a:t>
            </a:r>
            <a:r>
              <a:rPr lang="en-US" b="1" dirty="0" err="1"/>
              <a:t>Sildanefil</a:t>
            </a:r>
            <a:r>
              <a:rPr lang="en-US" dirty="0"/>
              <a:t> has </a:t>
            </a:r>
            <a:r>
              <a:rPr lang="en-US" dirty="0" smtClean="0"/>
              <a:t>been proposed </a:t>
            </a:r>
            <a:r>
              <a:rPr lang="en-US" dirty="0"/>
              <a:t>as a therapeutic agent for the prevention of </a:t>
            </a:r>
            <a:r>
              <a:rPr lang="en-US" dirty="0" smtClean="0"/>
              <a:t>recurrent </a:t>
            </a:r>
            <a:r>
              <a:rPr lang="en-US" dirty="0" err="1" smtClean="0"/>
              <a:t>ischaemic</a:t>
            </a:r>
            <a:r>
              <a:rPr lang="en-US" dirty="0" smtClean="0"/>
              <a:t> priapism.</a:t>
            </a:r>
          </a:p>
          <a:p>
            <a:pPr marL="0" indent="0" algn="l">
              <a:buNone/>
            </a:pPr>
            <a:endParaRPr lang="en-US" dirty="0"/>
          </a:p>
          <a:p>
            <a:pPr marL="0" indent="0" algn="l">
              <a:buNone/>
            </a:pPr>
            <a:endParaRPr lang="ar-IQ" dirty="0"/>
          </a:p>
        </p:txBody>
      </p:sp>
    </p:spTree>
    <p:extLst>
      <p:ext uri="{BB962C8B-B14F-4D97-AF65-F5344CB8AC3E}">
        <p14:creationId xmlns:p14="http://schemas.microsoft.com/office/powerpoint/2010/main" val="95486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323527"/>
          </a:xfrm>
        </p:spPr>
        <p:txBody>
          <a:bodyPr/>
          <a:lstStyle/>
          <a:p>
            <a:pPr marL="0" indent="0" algn="l">
              <a:buNone/>
            </a:pPr>
            <a:r>
              <a:rPr lang="en-US" b="1" dirty="0" smtClean="0">
                <a:solidFill>
                  <a:srgbClr val="FF0000"/>
                </a:solidFill>
              </a:rPr>
              <a:t>Epidemiology</a:t>
            </a:r>
            <a:endParaRPr lang="en-US" b="1" dirty="0">
              <a:solidFill>
                <a:srgbClr val="FF0000"/>
              </a:solidFill>
            </a:endParaRPr>
          </a:p>
          <a:p>
            <a:pPr marL="0" indent="0" algn="l">
              <a:buNone/>
            </a:pPr>
            <a:r>
              <a:rPr lang="en-US" dirty="0" smtClean="0"/>
              <a:t>- The </a:t>
            </a:r>
            <a:r>
              <a:rPr lang="en-US" dirty="0"/>
              <a:t>disease is most frequently found </a:t>
            </a:r>
            <a:r>
              <a:rPr lang="en-US" dirty="0" smtClean="0"/>
              <a:t>in </a:t>
            </a:r>
            <a:r>
              <a:rPr lang="en-US" dirty="0"/>
              <a:t>Africa, it is also found in some parts of </a:t>
            </a:r>
            <a:r>
              <a:rPr lang="en-US" dirty="0" smtClean="0"/>
              <a:t>middle east, South America, </a:t>
            </a:r>
            <a:r>
              <a:rPr lang="en-US" dirty="0"/>
              <a:t>Greece</a:t>
            </a:r>
            <a:r>
              <a:rPr lang="en-US" dirty="0" smtClean="0"/>
              <a:t>, Italy, India and southeast Asia.</a:t>
            </a:r>
            <a:endParaRPr lang="ar-IQ" dirty="0"/>
          </a:p>
        </p:txBody>
      </p:sp>
      <p:pic>
        <p:nvPicPr>
          <p:cNvPr id="4" name="Picture 3"/>
          <p:cNvPicPr>
            <a:picLocks noChangeAspect="1"/>
          </p:cNvPicPr>
          <p:nvPr/>
        </p:nvPicPr>
        <p:blipFill>
          <a:blip r:embed="rId2"/>
          <a:stretch>
            <a:fillRect/>
          </a:stretch>
        </p:blipFill>
        <p:spPr>
          <a:xfrm>
            <a:off x="2434107" y="2021983"/>
            <a:ext cx="7289442" cy="4700789"/>
          </a:xfrm>
          <a:prstGeom prst="rect">
            <a:avLst/>
          </a:prstGeom>
        </p:spPr>
      </p:pic>
    </p:spTree>
    <p:extLst>
      <p:ext uri="{BB962C8B-B14F-4D97-AF65-F5344CB8AC3E}">
        <p14:creationId xmlns:p14="http://schemas.microsoft.com/office/powerpoint/2010/main" val="3542752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284890"/>
          </a:xfrm>
        </p:spPr>
        <p:txBody>
          <a:bodyPr>
            <a:normAutofit/>
          </a:bodyPr>
          <a:lstStyle/>
          <a:p>
            <a:pPr marL="0" indent="0" algn="l">
              <a:buNone/>
            </a:pPr>
            <a:r>
              <a:rPr lang="en-US" sz="3200" b="1" dirty="0" smtClean="0">
                <a:solidFill>
                  <a:srgbClr val="FF0000"/>
                </a:solidFill>
              </a:rPr>
              <a:t>Hydroxycarbamide (hydroxyurea)</a:t>
            </a:r>
          </a:p>
          <a:p>
            <a:pPr marL="0" indent="0" algn="l">
              <a:buNone/>
            </a:pPr>
            <a:endParaRPr lang="en-US" dirty="0"/>
          </a:p>
          <a:p>
            <a:pPr marL="0" indent="0" algn="l">
              <a:buNone/>
            </a:pPr>
            <a:r>
              <a:rPr lang="en-US" dirty="0"/>
              <a:t>Hydroxycarbamide inhibits </a:t>
            </a:r>
            <a:r>
              <a:rPr lang="en-US" b="1" dirty="0"/>
              <a:t>ribonucleotide </a:t>
            </a:r>
            <a:r>
              <a:rPr lang="en-US" b="1" dirty="0" smtClean="0"/>
              <a:t>reductase</a:t>
            </a:r>
            <a:r>
              <a:rPr lang="en-US" dirty="0" smtClean="0"/>
              <a:t>, leading </a:t>
            </a:r>
            <a:r>
              <a:rPr lang="en-US" dirty="0"/>
              <a:t>to S-phase arrest of replicating cells, and is </a:t>
            </a:r>
            <a:r>
              <a:rPr lang="en-US" dirty="0" smtClean="0"/>
              <a:t>used in </a:t>
            </a:r>
            <a:r>
              <a:rPr lang="en-US" dirty="0"/>
              <a:t>SCD because of its ability to stimulate production of </a:t>
            </a:r>
            <a:r>
              <a:rPr lang="en-US" b="1" dirty="0"/>
              <a:t>HbF</a:t>
            </a:r>
            <a:r>
              <a:rPr lang="en-US" dirty="0"/>
              <a:t>.</a:t>
            </a:r>
          </a:p>
          <a:p>
            <a:pPr marL="0" indent="0" algn="l">
              <a:buNone/>
            </a:pPr>
            <a:endParaRPr lang="en-US" dirty="0" smtClean="0"/>
          </a:p>
          <a:p>
            <a:pPr marL="0" indent="0" algn="l">
              <a:buNone/>
            </a:pPr>
            <a:r>
              <a:rPr lang="en-US" dirty="0" smtClean="0"/>
              <a:t>RBC </a:t>
            </a:r>
            <a:r>
              <a:rPr lang="en-US" dirty="0" smtClean="0"/>
              <a:t>of patients </a:t>
            </a:r>
            <a:r>
              <a:rPr lang="en-US" dirty="0"/>
              <a:t>on hydroxycarbamide have </a:t>
            </a:r>
            <a:r>
              <a:rPr lang="en-US" b="1" dirty="0"/>
              <a:t>increased water content </a:t>
            </a:r>
            <a:r>
              <a:rPr lang="en-US" dirty="0" smtClean="0"/>
              <a:t>and deformability </a:t>
            </a:r>
            <a:r>
              <a:rPr lang="en-US" dirty="0"/>
              <a:t>and decreased adherence to vascular endothelium.</a:t>
            </a:r>
          </a:p>
          <a:p>
            <a:pPr marL="0" indent="0" algn="l">
              <a:buNone/>
            </a:pPr>
            <a:endParaRPr lang="en-US" dirty="0" smtClean="0"/>
          </a:p>
          <a:p>
            <a:pPr marL="0" indent="0" algn="l">
              <a:buNone/>
            </a:pPr>
            <a:r>
              <a:rPr lang="en-US" dirty="0" smtClean="0"/>
              <a:t>There </a:t>
            </a:r>
            <a:r>
              <a:rPr lang="en-US" dirty="0"/>
              <a:t>is </a:t>
            </a:r>
            <a:r>
              <a:rPr lang="en-US" b="1" dirty="0" smtClean="0"/>
              <a:t>decrease in WBC, </a:t>
            </a:r>
            <a:r>
              <a:rPr lang="en-US" b="1" dirty="0"/>
              <a:t>reticulocyte </a:t>
            </a:r>
            <a:r>
              <a:rPr lang="en-US" b="1" dirty="0" smtClean="0"/>
              <a:t>and platelet </a:t>
            </a:r>
            <a:r>
              <a:rPr lang="en-US" dirty="0" smtClean="0"/>
              <a:t>counts.</a:t>
            </a:r>
          </a:p>
          <a:p>
            <a:pPr marL="0" indent="0" algn="l">
              <a:buNone/>
            </a:pPr>
            <a:endParaRPr lang="en-US" dirty="0"/>
          </a:p>
        </p:txBody>
      </p:sp>
    </p:spTree>
    <p:extLst>
      <p:ext uri="{BB962C8B-B14F-4D97-AF65-F5344CB8AC3E}">
        <p14:creationId xmlns:p14="http://schemas.microsoft.com/office/powerpoint/2010/main" val="411076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10515600" cy="5648929"/>
          </a:xfrm>
        </p:spPr>
        <p:txBody>
          <a:bodyPr>
            <a:normAutofit/>
          </a:bodyPr>
          <a:lstStyle/>
          <a:p>
            <a:pPr marL="0" indent="0" algn="l">
              <a:buNone/>
            </a:pPr>
            <a:r>
              <a:rPr lang="en-US" sz="3200" b="1" dirty="0"/>
              <a:t>Indications in SCD</a:t>
            </a:r>
            <a:r>
              <a:rPr lang="en-US" sz="3200" b="1" dirty="0" smtClean="0"/>
              <a:t>:</a:t>
            </a:r>
          </a:p>
          <a:p>
            <a:pPr marL="0" indent="0" algn="l">
              <a:buNone/>
            </a:pPr>
            <a:endParaRPr lang="en-US" sz="3200" dirty="0"/>
          </a:p>
          <a:p>
            <a:pPr marL="0" indent="0" algn="l">
              <a:buNone/>
            </a:pPr>
            <a:r>
              <a:rPr lang="en-US" sz="3200" dirty="0"/>
              <a:t>Frequent painful </a:t>
            </a:r>
            <a:r>
              <a:rPr lang="en-US" sz="3200" dirty="0" smtClean="0"/>
              <a:t>episodes</a:t>
            </a:r>
            <a:endParaRPr lang="en-US" sz="3200" dirty="0"/>
          </a:p>
          <a:p>
            <a:pPr marL="0" indent="0" algn="l">
              <a:buNone/>
            </a:pPr>
            <a:r>
              <a:rPr lang="en-US" sz="3200" dirty="0"/>
              <a:t>History of acute chest syndrome</a:t>
            </a:r>
          </a:p>
          <a:p>
            <a:pPr marL="0" indent="0" algn="l">
              <a:buNone/>
            </a:pPr>
            <a:r>
              <a:rPr lang="en-US" sz="3200" dirty="0"/>
              <a:t>History of other severe vaso-occlusive events</a:t>
            </a:r>
          </a:p>
          <a:p>
            <a:pPr marL="0" indent="0" algn="l">
              <a:buNone/>
            </a:pPr>
            <a:r>
              <a:rPr lang="en-US" sz="3200" dirty="0"/>
              <a:t>Severe symptomatic anemia</a:t>
            </a:r>
          </a:p>
          <a:p>
            <a:pPr marL="0" indent="0" algn="l">
              <a:buNone/>
            </a:pPr>
            <a:r>
              <a:rPr lang="en-US" sz="3200" dirty="0" smtClean="0"/>
              <a:t>History </a:t>
            </a:r>
            <a:r>
              <a:rPr lang="en-US" sz="3200" dirty="0"/>
              <a:t>of </a:t>
            </a:r>
            <a:r>
              <a:rPr lang="en-US" sz="3200" dirty="0" smtClean="0"/>
              <a:t>stroke</a:t>
            </a:r>
            <a:endParaRPr lang="ar-IQ" sz="3200" dirty="0"/>
          </a:p>
        </p:txBody>
      </p:sp>
    </p:spTree>
    <p:extLst>
      <p:ext uri="{BB962C8B-B14F-4D97-AF65-F5344CB8AC3E}">
        <p14:creationId xmlns:p14="http://schemas.microsoft.com/office/powerpoint/2010/main" val="3026960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5854991"/>
          </a:xfrm>
        </p:spPr>
        <p:txBody>
          <a:bodyPr>
            <a:normAutofit/>
          </a:bodyPr>
          <a:lstStyle/>
          <a:p>
            <a:pPr marL="0" indent="0" algn="l">
              <a:buNone/>
            </a:pPr>
            <a:r>
              <a:rPr lang="en-US" sz="3200" b="1" dirty="0" smtClean="0">
                <a:solidFill>
                  <a:srgbClr val="FF0000"/>
                </a:solidFill>
              </a:rPr>
              <a:t>Exchange transfusion</a:t>
            </a:r>
          </a:p>
          <a:p>
            <a:pPr marL="0" indent="0" algn="l">
              <a:buNone/>
            </a:pPr>
            <a:endParaRPr lang="en-US" sz="3200" dirty="0"/>
          </a:p>
          <a:p>
            <a:pPr marL="0" indent="0" algn="l">
              <a:buNone/>
            </a:pPr>
            <a:r>
              <a:rPr lang="en-US" sz="3200" dirty="0"/>
              <a:t>The </a:t>
            </a:r>
            <a:r>
              <a:rPr lang="en-US" sz="3200" b="1" dirty="0"/>
              <a:t>indications</a:t>
            </a:r>
            <a:r>
              <a:rPr lang="en-US" sz="3200" dirty="0"/>
              <a:t> for exchange transfusion </a:t>
            </a:r>
            <a:r>
              <a:rPr lang="en-US" sz="3200" dirty="0" smtClean="0"/>
              <a:t>include:</a:t>
            </a:r>
          </a:p>
          <a:p>
            <a:pPr marL="0" indent="0" algn="l">
              <a:buNone/>
            </a:pPr>
            <a:endParaRPr lang="en-US" sz="3200" dirty="0" smtClean="0"/>
          </a:p>
          <a:p>
            <a:pPr marL="0" indent="0" algn="l">
              <a:buNone/>
            </a:pPr>
            <a:r>
              <a:rPr lang="en-US" sz="3200" dirty="0" smtClean="0"/>
              <a:t>acute stroke</a:t>
            </a:r>
          </a:p>
          <a:p>
            <a:pPr marL="0" indent="0" algn="l">
              <a:buNone/>
            </a:pPr>
            <a:r>
              <a:rPr lang="en-US" sz="3200" dirty="0" smtClean="0"/>
              <a:t>acute </a:t>
            </a:r>
            <a:r>
              <a:rPr lang="en-US" sz="3200" dirty="0"/>
              <a:t>chest </a:t>
            </a:r>
            <a:r>
              <a:rPr lang="en-US" sz="3200" dirty="0" smtClean="0"/>
              <a:t>syndrome</a:t>
            </a:r>
          </a:p>
          <a:p>
            <a:pPr marL="0" indent="0" algn="l">
              <a:buNone/>
            </a:pPr>
            <a:r>
              <a:rPr lang="en-US" sz="3200" dirty="0"/>
              <a:t>r</a:t>
            </a:r>
            <a:r>
              <a:rPr lang="en-US" sz="3200" dirty="0" smtClean="0"/>
              <a:t>efractory vaso-occlusive crisis</a:t>
            </a:r>
          </a:p>
          <a:p>
            <a:pPr marL="0" indent="0" algn="l">
              <a:buNone/>
            </a:pPr>
            <a:r>
              <a:rPr lang="en-US" sz="3200" dirty="0" smtClean="0"/>
              <a:t>acute </a:t>
            </a:r>
            <a:r>
              <a:rPr lang="en-US" sz="3200" dirty="0"/>
              <a:t>severe priapism.</a:t>
            </a:r>
            <a:endParaRPr lang="ar-IQ" sz="3200" dirty="0"/>
          </a:p>
        </p:txBody>
      </p:sp>
    </p:spTree>
    <p:extLst>
      <p:ext uri="{BB962C8B-B14F-4D97-AF65-F5344CB8AC3E}">
        <p14:creationId xmlns:p14="http://schemas.microsoft.com/office/powerpoint/2010/main" val="3403042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5803476"/>
          </a:xfrm>
        </p:spPr>
        <p:txBody>
          <a:bodyPr>
            <a:normAutofit lnSpcReduction="10000"/>
          </a:bodyPr>
          <a:lstStyle/>
          <a:p>
            <a:pPr marL="0" indent="0" algn="l">
              <a:buNone/>
            </a:pPr>
            <a:r>
              <a:rPr lang="en-US" b="1" dirty="0" smtClean="0">
                <a:solidFill>
                  <a:srgbClr val="FF0000"/>
                </a:solidFill>
              </a:rPr>
              <a:t>Novel therapies</a:t>
            </a:r>
          </a:p>
          <a:p>
            <a:pPr marL="0" indent="0" algn="l">
              <a:buNone/>
            </a:pPr>
            <a:r>
              <a:rPr lang="en-US" b="1" u="sng" dirty="0" smtClean="0"/>
              <a:t>- L-glutamine </a:t>
            </a:r>
            <a:r>
              <a:rPr lang="en-US" b="1" u="sng" dirty="0"/>
              <a:t>oral powder (</a:t>
            </a:r>
            <a:r>
              <a:rPr lang="en-US" b="1" u="sng" dirty="0" err="1"/>
              <a:t>Endari</a:t>
            </a:r>
            <a:r>
              <a:rPr lang="en-US" b="1" u="sng" dirty="0"/>
              <a:t>)</a:t>
            </a:r>
            <a:r>
              <a:rPr lang="en-US" dirty="0"/>
              <a:t> </a:t>
            </a:r>
            <a:r>
              <a:rPr lang="en-US" dirty="0" smtClean="0"/>
              <a:t>to </a:t>
            </a:r>
            <a:r>
              <a:rPr lang="en-US" dirty="0"/>
              <a:t>reduce severe complications of </a:t>
            </a:r>
            <a:r>
              <a:rPr lang="en-US" dirty="0" smtClean="0"/>
              <a:t>SCD by reducing </a:t>
            </a:r>
            <a:r>
              <a:rPr lang="en-US" dirty="0"/>
              <a:t>oxidative stress, which contributes to the pathophysiology of SCD</a:t>
            </a:r>
            <a:r>
              <a:rPr lang="en-US" dirty="0" smtClean="0"/>
              <a:t>.</a:t>
            </a:r>
          </a:p>
          <a:p>
            <a:pPr marL="0" indent="0" algn="l">
              <a:buNone/>
            </a:pPr>
            <a:endParaRPr lang="en-US" dirty="0" smtClean="0"/>
          </a:p>
          <a:p>
            <a:pPr marL="0" indent="0" algn="l">
              <a:buNone/>
            </a:pPr>
            <a:r>
              <a:rPr lang="en-US" b="1" u="sng" dirty="0" smtClean="0"/>
              <a:t>- </a:t>
            </a:r>
            <a:r>
              <a:rPr lang="en-US" b="1" u="sng" dirty="0" err="1" smtClean="0"/>
              <a:t>Crizanlizumab</a:t>
            </a:r>
            <a:r>
              <a:rPr lang="en-US" dirty="0"/>
              <a:t>, a P-</a:t>
            </a:r>
            <a:r>
              <a:rPr lang="en-US" dirty="0" err="1"/>
              <a:t>selectin</a:t>
            </a:r>
            <a:r>
              <a:rPr lang="en-US" dirty="0"/>
              <a:t> inhibitor, was approved </a:t>
            </a:r>
            <a:r>
              <a:rPr lang="en-US" dirty="0" smtClean="0"/>
              <a:t>to </a:t>
            </a:r>
            <a:r>
              <a:rPr lang="en-US" dirty="0"/>
              <a:t>reduce the frequency of vaso-occlusive </a:t>
            </a:r>
            <a:r>
              <a:rPr lang="en-US" dirty="0" smtClean="0"/>
              <a:t>crisis </a:t>
            </a:r>
            <a:r>
              <a:rPr lang="en-US" dirty="0"/>
              <a:t>in adults with </a:t>
            </a:r>
            <a:r>
              <a:rPr lang="en-US" dirty="0" smtClean="0"/>
              <a:t>SCD. </a:t>
            </a:r>
            <a:r>
              <a:rPr lang="en-US" dirty="0"/>
              <a:t>Binding P-</a:t>
            </a:r>
            <a:r>
              <a:rPr lang="en-US" dirty="0" err="1"/>
              <a:t>selectin</a:t>
            </a:r>
            <a:r>
              <a:rPr lang="en-US" dirty="0"/>
              <a:t> on the surface of activated endothelium and platelet cells blocks interactions between endothelial cells, platelets, red blood cells (RBCs), and leukocytes</a:t>
            </a:r>
            <a:r>
              <a:rPr lang="en-US" dirty="0" smtClean="0"/>
              <a:t>.</a:t>
            </a:r>
          </a:p>
          <a:p>
            <a:pPr marL="0" indent="0" algn="l">
              <a:buNone/>
            </a:pPr>
            <a:endParaRPr lang="en-US" dirty="0" smtClean="0"/>
          </a:p>
          <a:p>
            <a:pPr marL="0" indent="0" algn="l">
              <a:buNone/>
            </a:pPr>
            <a:r>
              <a:rPr lang="en-US" b="1" u="sng" dirty="0"/>
              <a:t>- </a:t>
            </a:r>
            <a:r>
              <a:rPr lang="en-US" b="1" u="sng" dirty="0" err="1"/>
              <a:t>Voxelotor</a:t>
            </a:r>
            <a:r>
              <a:rPr lang="en-US" b="1" u="sng" dirty="0"/>
              <a:t> </a:t>
            </a:r>
            <a:r>
              <a:rPr lang="en-US" dirty="0" smtClean="0"/>
              <a:t>is </a:t>
            </a:r>
            <a:r>
              <a:rPr lang="en-US" dirty="0"/>
              <a:t>indicated for treatment of </a:t>
            </a:r>
            <a:r>
              <a:rPr lang="en-US" dirty="0" smtClean="0"/>
              <a:t>SCD </a:t>
            </a:r>
            <a:r>
              <a:rPr lang="en-US" dirty="0"/>
              <a:t>in adults and adolescents aged 12 years or older. </a:t>
            </a:r>
            <a:r>
              <a:rPr lang="en-US" dirty="0" err="1"/>
              <a:t>Voxelotor</a:t>
            </a:r>
            <a:r>
              <a:rPr lang="en-US" dirty="0"/>
              <a:t> is a hemoglobin S (HbS) polymerization </a:t>
            </a:r>
            <a:r>
              <a:rPr lang="en-US" dirty="0" smtClean="0"/>
              <a:t>inhibitor. </a:t>
            </a:r>
            <a:endParaRPr lang="ar-IQ" dirty="0"/>
          </a:p>
        </p:txBody>
      </p:sp>
    </p:spTree>
    <p:extLst>
      <p:ext uri="{BB962C8B-B14F-4D97-AF65-F5344CB8AC3E}">
        <p14:creationId xmlns:p14="http://schemas.microsoft.com/office/powerpoint/2010/main" val="3645518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5"/>
            <a:ext cx="10515600" cy="5893628"/>
          </a:xfrm>
        </p:spPr>
        <p:txBody>
          <a:bodyPr>
            <a:normAutofit/>
          </a:bodyPr>
          <a:lstStyle/>
          <a:p>
            <a:pPr marL="0" indent="0" algn="l" rtl="0">
              <a:buNone/>
            </a:pPr>
            <a:endParaRPr lang="en-US" sz="3200" dirty="0" smtClean="0"/>
          </a:p>
          <a:p>
            <a:pPr marL="0" indent="0" algn="l" rtl="0">
              <a:buNone/>
            </a:pPr>
            <a:r>
              <a:rPr lang="en-US" sz="3200" b="1" dirty="0" smtClean="0"/>
              <a:t>- Allogeneic </a:t>
            </a:r>
            <a:r>
              <a:rPr lang="en-US" sz="3200" b="1" dirty="0"/>
              <a:t>bone marrow transplantation (BMT) </a:t>
            </a:r>
            <a:r>
              <a:rPr lang="en-US" sz="3200" dirty="0"/>
              <a:t>can cure SCD, but it is difficult to decide which patients should be offered BMT. Many risks are associated with BMT, and the risk-to-benefit ratio must be assessed carefully. </a:t>
            </a:r>
          </a:p>
          <a:p>
            <a:pPr marL="0" indent="0" algn="l" rtl="0">
              <a:buNone/>
            </a:pPr>
            <a:endParaRPr lang="en-US" sz="3200" dirty="0" smtClean="0"/>
          </a:p>
          <a:p>
            <a:pPr marL="0" indent="0" algn="l" rtl="0">
              <a:buNone/>
            </a:pPr>
            <a:r>
              <a:rPr lang="en-US" sz="3200" b="1" dirty="0" smtClean="0"/>
              <a:t>- Gene </a:t>
            </a:r>
            <a:r>
              <a:rPr lang="en-US" sz="3200" b="1" dirty="0"/>
              <a:t>therapy </a:t>
            </a:r>
            <a:r>
              <a:rPr lang="en-US" sz="3200" dirty="0"/>
              <a:t>is emerging as a possible cure for severe SCD. </a:t>
            </a:r>
            <a:r>
              <a:rPr lang="en-US" sz="3200" dirty="0" smtClean="0"/>
              <a:t>Successful </a:t>
            </a:r>
            <a:r>
              <a:rPr lang="en-US" sz="3200" dirty="0"/>
              <a:t>results in individual patients has been reported, and clinical trials are planned or in progress.</a:t>
            </a:r>
            <a:endParaRPr lang="ar-IQ" sz="3200" dirty="0"/>
          </a:p>
        </p:txBody>
      </p:sp>
    </p:spTree>
    <p:extLst>
      <p:ext uri="{BB962C8B-B14F-4D97-AF65-F5344CB8AC3E}">
        <p14:creationId xmlns:p14="http://schemas.microsoft.com/office/powerpoint/2010/main" val="3923825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2276"/>
            <a:ext cx="10515600" cy="5674687"/>
          </a:xfrm>
        </p:spPr>
        <p:txBody>
          <a:bodyPr/>
          <a:lstStyle/>
          <a:p>
            <a:pPr marL="0" indent="0" algn="l">
              <a:buNone/>
            </a:pPr>
            <a:r>
              <a:rPr lang="en-US" b="1" dirty="0" smtClean="0">
                <a:solidFill>
                  <a:srgbClr val="FF0000"/>
                </a:solidFill>
              </a:rPr>
              <a:t>Genetic counselling</a:t>
            </a:r>
          </a:p>
          <a:p>
            <a:pPr marL="0" indent="0" algn="l">
              <a:buNone/>
            </a:pPr>
            <a:endParaRPr lang="en-US" dirty="0"/>
          </a:p>
          <a:p>
            <a:pPr marL="0" indent="0" algn="ctr">
              <a:buNone/>
            </a:pPr>
            <a:r>
              <a:rPr lang="en-US" b="1" dirty="0" smtClean="0"/>
              <a:t>TREATMENT        </a:t>
            </a:r>
            <a:r>
              <a:rPr lang="en-US" b="1" dirty="0" err="1" smtClean="0"/>
              <a:t>vs</a:t>
            </a:r>
            <a:r>
              <a:rPr lang="en-US" b="1" dirty="0" smtClean="0"/>
              <a:t>         PREVENTION</a:t>
            </a:r>
            <a:endParaRPr lang="en-US" b="1" dirty="0"/>
          </a:p>
          <a:p>
            <a:pPr marL="0" indent="0" algn="ctr">
              <a:buNone/>
            </a:pPr>
            <a:r>
              <a:rPr lang="en-US" b="1" dirty="0" smtClean="0"/>
              <a:t>   </a:t>
            </a:r>
            <a:r>
              <a:rPr lang="en-US" b="1" dirty="0" err="1" smtClean="0"/>
              <a:t>vs</a:t>
            </a:r>
            <a:endParaRPr lang="ar-IQ" b="1" dirty="0"/>
          </a:p>
        </p:txBody>
      </p:sp>
      <p:pic>
        <p:nvPicPr>
          <p:cNvPr id="4" name="Picture 3"/>
          <p:cNvPicPr>
            <a:picLocks noChangeAspect="1"/>
          </p:cNvPicPr>
          <p:nvPr/>
        </p:nvPicPr>
        <p:blipFill>
          <a:blip r:embed="rId2"/>
          <a:stretch>
            <a:fillRect/>
          </a:stretch>
        </p:blipFill>
        <p:spPr>
          <a:xfrm>
            <a:off x="2361127" y="1970468"/>
            <a:ext cx="7469746" cy="4711319"/>
          </a:xfrm>
          <a:prstGeom prst="rect">
            <a:avLst/>
          </a:prstGeom>
        </p:spPr>
      </p:pic>
    </p:spTree>
    <p:extLst>
      <p:ext uri="{BB962C8B-B14F-4D97-AF65-F5344CB8AC3E}">
        <p14:creationId xmlns:p14="http://schemas.microsoft.com/office/powerpoint/2010/main" val="1483511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5763"/>
            <a:ext cx="10515600" cy="5301200"/>
          </a:xfrm>
        </p:spPr>
        <p:txBody>
          <a:bodyPr>
            <a:normAutofit/>
          </a:bodyPr>
          <a:lstStyle/>
          <a:p>
            <a:pPr marL="0" indent="0" algn="ctr">
              <a:buNone/>
            </a:pPr>
            <a:endParaRPr lang="en-US" sz="9600" b="1" dirty="0" smtClean="0">
              <a:solidFill>
                <a:srgbClr val="FF0000"/>
              </a:solidFill>
              <a:effectLst>
                <a:outerShdw blurRad="38100" dist="38100" dir="2700000" algn="tl">
                  <a:srgbClr val="000000">
                    <a:alpha val="43137"/>
                  </a:srgbClr>
                </a:outerShdw>
              </a:effectLst>
            </a:endParaRPr>
          </a:p>
          <a:p>
            <a:pPr marL="0" indent="0" algn="ctr">
              <a:buNone/>
            </a:pPr>
            <a:r>
              <a:rPr lang="en-US" sz="9600" b="1" dirty="0" smtClean="0">
                <a:solidFill>
                  <a:srgbClr val="FF0000"/>
                </a:solidFill>
                <a:effectLst>
                  <a:outerShdw blurRad="38100" dist="38100" dir="2700000" algn="tl">
                    <a:srgbClr val="000000">
                      <a:alpha val="43137"/>
                    </a:srgbClr>
                  </a:outerShdw>
                </a:effectLst>
              </a:rPr>
              <a:t>Other SCDs</a:t>
            </a:r>
            <a:endParaRPr lang="ar-IQ"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1064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104586"/>
          </a:xfrm>
        </p:spPr>
        <p:txBody>
          <a:bodyPr>
            <a:normAutofit/>
          </a:bodyPr>
          <a:lstStyle/>
          <a:p>
            <a:pPr marL="0" indent="0" algn="l">
              <a:buNone/>
            </a:pPr>
            <a:r>
              <a:rPr lang="en-US" b="1" dirty="0">
                <a:solidFill>
                  <a:srgbClr val="FF0000"/>
                </a:solidFill>
              </a:rPr>
              <a:t>Sickle cell trait</a:t>
            </a:r>
          </a:p>
          <a:p>
            <a:pPr marL="0" indent="0" algn="l">
              <a:buNone/>
            </a:pPr>
            <a:r>
              <a:rPr lang="en-US" dirty="0"/>
              <a:t>Sickle cell trait (</a:t>
            </a:r>
            <a:r>
              <a:rPr lang="en-US" dirty="0" err="1"/>
              <a:t>HbAS</a:t>
            </a:r>
            <a:r>
              <a:rPr lang="en-US" dirty="0"/>
              <a:t>) is a benign condition that has </a:t>
            </a:r>
            <a:r>
              <a:rPr lang="en-US" dirty="0" smtClean="0"/>
              <a:t>no or mild hematological manifestations. Sickling </a:t>
            </a:r>
            <a:r>
              <a:rPr lang="en-US" dirty="0"/>
              <a:t>and vaso-occlusion under extreme circumstances </a:t>
            </a:r>
            <a:r>
              <a:rPr lang="en-US" dirty="0" smtClean="0"/>
              <a:t>can lead </a:t>
            </a:r>
            <a:r>
              <a:rPr lang="en-US" dirty="0"/>
              <a:t>to </a:t>
            </a:r>
            <a:r>
              <a:rPr lang="en-US" dirty="0" smtClean="0"/>
              <a:t>painful episodes. Genetic counselling </a:t>
            </a:r>
            <a:r>
              <a:rPr lang="en-US" dirty="0"/>
              <a:t>should be provided to individuals with sickle </a:t>
            </a:r>
            <a:r>
              <a:rPr lang="en-US" dirty="0" smtClean="0"/>
              <a:t>cell trait.</a:t>
            </a:r>
          </a:p>
          <a:p>
            <a:pPr marL="0" indent="0" algn="l">
              <a:buNone/>
            </a:pPr>
            <a:endParaRPr lang="en-US" dirty="0"/>
          </a:p>
          <a:p>
            <a:pPr marL="0" indent="0" algn="l">
              <a:buNone/>
            </a:pPr>
            <a:r>
              <a:rPr lang="en-US" b="1" dirty="0">
                <a:solidFill>
                  <a:srgbClr val="FF0000"/>
                </a:solidFill>
              </a:rPr>
              <a:t>HbSC disease</a:t>
            </a:r>
          </a:p>
          <a:p>
            <a:pPr marL="0" indent="0" algn="l">
              <a:buNone/>
            </a:pPr>
            <a:r>
              <a:rPr lang="en-US" dirty="0" smtClean="0"/>
              <a:t>The </a:t>
            </a:r>
            <a:r>
              <a:rPr lang="en-US" dirty="0"/>
              <a:t>vaso-occlusive complications seen </a:t>
            </a:r>
            <a:r>
              <a:rPr lang="en-US" dirty="0" smtClean="0"/>
              <a:t>in patients </a:t>
            </a:r>
            <a:r>
              <a:rPr lang="en-US" dirty="0"/>
              <a:t>with HbSC resemble those seen in patients with </a:t>
            </a:r>
            <a:r>
              <a:rPr lang="en-US" dirty="0" smtClean="0"/>
              <a:t>HbSS, but </a:t>
            </a:r>
            <a:r>
              <a:rPr lang="en-US" dirty="0"/>
              <a:t>are </a:t>
            </a:r>
            <a:r>
              <a:rPr lang="en-US" b="1" dirty="0"/>
              <a:t>less severe</a:t>
            </a:r>
            <a:r>
              <a:rPr lang="en-US" dirty="0"/>
              <a:t>. Splenomegaly and the risk of </a:t>
            </a:r>
            <a:r>
              <a:rPr lang="en-US" dirty="0" smtClean="0"/>
              <a:t>sequestration can </a:t>
            </a:r>
            <a:r>
              <a:rPr lang="en-US" dirty="0"/>
              <a:t>persist into adult life. </a:t>
            </a:r>
            <a:r>
              <a:rPr lang="en-US" dirty="0" smtClean="0"/>
              <a:t>The hemoglobin level is higher </a:t>
            </a:r>
            <a:r>
              <a:rPr lang="en-US" dirty="0"/>
              <a:t>than in HbSS, and the red cells are relatively </a:t>
            </a:r>
            <a:r>
              <a:rPr lang="en-US" dirty="0" smtClean="0"/>
              <a:t>microcytic. </a:t>
            </a:r>
            <a:endParaRPr lang="ar-IQ" dirty="0"/>
          </a:p>
        </p:txBody>
      </p:sp>
    </p:spTree>
    <p:extLst>
      <p:ext uri="{BB962C8B-B14F-4D97-AF65-F5344CB8AC3E}">
        <p14:creationId xmlns:p14="http://schemas.microsoft.com/office/powerpoint/2010/main" val="32736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0"/>
            <a:ext cx="10515600" cy="6220495"/>
          </a:xfrm>
        </p:spPr>
        <p:txBody>
          <a:bodyPr>
            <a:normAutofit/>
          </a:bodyPr>
          <a:lstStyle/>
          <a:p>
            <a:pPr marL="0" indent="0" algn="l">
              <a:buNone/>
            </a:pPr>
            <a:r>
              <a:rPr lang="en-US" b="1" dirty="0">
                <a:solidFill>
                  <a:srgbClr val="FF0000"/>
                </a:solidFill>
              </a:rPr>
              <a:t>Sickle cell/𝛃-</a:t>
            </a:r>
            <a:r>
              <a:rPr lang="en-US" b="1" dirty="0" smtClean="0">
                <a:solidFill>
                  <a:srgbClr val="FF0000"/>
                </a:solidFill>
              </a:rPr>
              <a:t>thalassemia</a:t>
            </a:r>
            <a:endParaRPr lang="en-US" b="1" dirty="0">
              <a:solidFill>
                <a:srgbClr val="FF0000"/>
              </a:solidFill>
            </a:endParaRPr>
          </a:p>
          <a:p>
            <a:pPr marL="0" indent="0" algn="l">
              <a:buNone/>
            </a:pPr>
            <a:r>
              <a:rPr lang="en-US" dirty="0" smtClean="0"/>
              <a:t>It accounts for less </a:t>
            </a:r>
            <a:r>
              <a:rPr lang="en-US" dirty="0"/>
              <a:t>than 10% of patients with sickle syndromes. The </a:t>
            </a:r>
            <a:r>
              <a:rPr lang="en-US" dirty="0" smtClean="0"/>
              <a:t>majority of </a:t>
            </a:r>
            <a:r>
              <a:rPr lang="en-US" dirty="0"/>
              <a:t>these patients have the </a:t>
            </a:r>
            <a:r>
              <a:rPr lang="en-US" b="1" dirty="0" smtClean="0"/>
              <a:t>HbS/β</a:t>
            </a:r>
            <a:r>
              <a:rPr lang="en-US" b="1" dirty="0"/>
              <a:t>+-phenotype</a:t>
            </a:r>
            <a:r>
              <a:rPr lang="en-US" dirty="0"/>
              <a:t>, with the proportion </a:t>
            </a:r>
            <a:r>
              <a:rPr lang="en-US" dirty="0" smtClean="0"/>
              <a:t>of </a:t>
            </a:r>
            <a:r>
              <a:rPr lang="en-US" b="1" dirty="0" smtClean="0"/>
              <a:t>HbA</a:t>
            </a:r>
            <a:r>
              <a:rPr lang="en-US" dirty="0" smtClean="0"/>
              <a:t> </a:t>
            </a:r>
            <a:r>
              <a:rPr lang="en-US" dirty="0"/>
              <a:t>ranging from 3 to 25%. The clinical phenotype is mild </a:t>
            </a:r>
            <a:r>
              <a:rPr lang="en-US" dirty="0" smtClean="0"/>
              <a:t>and disease </a:t>
            </a:r>
            <a:r>
              <a:rPr lang="en-US" dirty="0"/>
              <a:t>severity correlates with the amount of HbA present. </a:t>
            </a:r>
            <a:r>
              <a:rPr lang="en-US" dirty="0" smtClean="0"/>
              <a:t>The clinical </a:t>
            </a:r>
            <a:r>
              <a:rPr lang="en-US" dirty="0"/>
              <a:t>manifestations </a:t>
            </a:r>
            <a:r>
              <a:rPr lang="en-US" dirty="0" smtClean="0"/>
              <a:t>of </a:t>
            </a:r>
            <a:r>
              <a:rPr lang="en-US" b="1" dirty="0" smtClean="0"/>
              <a:t>HbS/β0-genotype</a:t>
            </a:r>
            <a:r>
              <a:rPr lang="en-US" dirty="0" smtClean="0"/>
              <a:t> are similar </a:t>
            </a:r>
            <a:r>
              <a:rPr lang="en-US" dirty="0"/>
              <a:t>in severity to those of HbSS. The red cells are </a:t>
            </a:r>
            <a:r>
              <a:rPr lang="en-US" b="1" dirty="0" smtClean="0"/>
              <a:t>microcytic and </a:t>
            </a:r>
            <a:r>
              <a:rPr lang="en-US" b="1" dirty="0"/>
              <a:t>hypochromic</a:t>
            </a:r>
            <a:r>
              <a:rPr lang="en-US" dirty="0"/>
              <a:t>, and variable numbers of target cells and </a:t>
            </a:r>
            <a:r>
              <a:rPr lang="en-US" dirty="0" smtClean="0"/>
              <a:t>sickle cells </a:t>
            </a:r>
            <a:r>
              <a:rPr lang="en-US" dirty="0"/>
              <a:t>are observed. </a:t>
            </a:r>
            <a:r>
              <a:rPr lang="en-US" dirty="0" smtClean="0"/>
              <a:t>The level </a:t>
            </a:r>
            <a:r>
              <a:rPr lang="en-US" dirty="0"/>
              <a:t>of </a:t>
            </a:r>
            <a:r>
              <a:rPr lang="en-US" b="1" dirty="0"/>
              <a:t>HbA2 is elevated</a:t>
            </a:r>
            <a:r>
              <a:rPr lang="en-US" dirty="0"/>
              <a:t>.</a:t>
            </a:r>
          </a:p>
          <a:p>
            <a:pPr marL="0" indent="0" algn="l">
              <a:buNone/>
            </a:pPr>
            <a:endParaRPr lang="en-US" b="1" dirty="0" smtClean="0">
              <a:solidFill>
                <a:srgbClr val="FF0000"/>
              </a:solidFill>
            </a:endParaRPr>
          </a:p>
          <a:p>
            <a:pPr marL="0" indent="0" algn="l">
              <a:buNone/>
            </a:pPr>
            <a:r>
              <a:rPr lang="en-US" b="1" dirty="0" smtClean="0">
                <a:solidFill>
                  <a:srgbClr val="FF0000"/>
                </a:solidFill>
              </a:rPr>
              <a:t>Sickle </a:t>
            </a:r>
            <a:r>
              <a:rPr lang="en-US" b="1" dirty="0">
                <a:solidFill>
                  <a:srgbClr val="FF0000"/>
                </a:solidFill>
              </a:rPr>
              <a:t>cell </a:t>
            </a:r>
            <a:r>
              <a:rPr lang="en-US" b="1" dirty="0" smtClean="0">
                <a:solidFill>
                  <a:srgbClr val="FF0000"/>
                </a:solidFill>
              </a:rPr>
              <a:t>anemia </a:t>
            </a:r>
            <a:r>
              <a:rPr lang="en-US" b="1" dirty="0">
                <a:solidFill>
                  <a:srgbClr val="FF0000"/>
                </a:solidFill>
              </a:rPr>
              <a:t>with </a:t>
            </a:r>
            <a:r>
              <a:rPr lang="en-US" b="1" dirty="0" smtClean="0">
                <a:solidFill>
                  <a:srgbClr val="FF0000"/>
                </a:solidFill>
              </a:rPr>
              <a:t>coexistent 𝛂</a:t>
            </a:r>
            <a:r>
              <a:rPr lang="en-US" b="1" dirty="0">
                <a:solidFill>
                  <a:srgbClr val="FF0000"/>
                </a:solidFill>
              </a:rPr>
              <a:t>-</a:t>
            </a:r>
            <a:r>
              <a:rPr lang="en-US" b="1" dirty="0" smtClean="0">
                <a:solidFill>
                  <a:srgbClr val="FF0000"/>
                </a:solidFill>
              </a:rPr>
              <a:t>thalassemia</a:t>
            </a:r>
            <a:endParaRPr lang="en-US" b="1" dirty="0">
              <a:solidFill>
                <a:srgbClr val="FF0000"/>
              </a:solidFill>
            </a:endParaRPr>
          </a:p>
          <a:p>
            <a:pPr marL="0" indent="0" algn="l">
              <a:buNone/>
            </a:pPr>
            <a:r>
              <a:rPr lang="en-US" dirty="0"/>
              <a:t>Coinheritance of </a:t>
            </a:r>
            <a:r>
              <a:rPr lang="en-US" dirty="0" smtClean="0"/>
              <a:t>α-thalassemia with SCD is </a:t>
            </a:r>
            <a:r>
              <a:rPr lang="en-US" dirty="0"/>
              <a:t>common, and such patients have less severe </a:t>
            </a:r>
            <a:r>
              <a:rPr lang="en-US" dirty="0" smtClean="0"/>
              <a:t>anemia and demonstrate </a:t>
            </a:r>
            <a:r>
              <a:rPr lang="en-US" b="1" dirty="0"/>
              <a:t>hypochromia and microcytosis. </a:t>
            </a:r>
            <a:endParaRPr lang="ar-IQ" b="1" dirty="0"/>
          </a:p>
        </p:txBody>
      </p:sp>
    </p:spTree>
    <p:extLst>
      <p:ext uri="{BB962C8B-B14F-4D97-AF65-F5344CB8AC3E}">
        <p14:creationId xmlns:p14="http://schemas.microsoft.com/office/powerpoint/2010/main" val="3355532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168980"/>
          </a:xfrm>
        </p:spPr>
        <p:txBody>
          <a:bodyPr>
            <a:noAutofit/>
          </a:bodyPr>
          <a:lstStyle/>
          <a:p>
            <a:pPr marL="0" indent="0" algn="l">
              <a:buNone/>
            </a:pPr>
            <a:r>
              <a:rPr lang="en-US" sz="3200" b="1" dirty="0">
                <a:solidFill>
                  <a:srgbClr val="FF0000"/>
                </a:solidFill>
              </a:rPr>
              <a:t>Sickle </a:t>
            </a:r>
            <a:r>
              <a:rPr lang="en-US" sz="3200" b="1" dirty="0" smtClean="0">
                <a:solidFill>
                  <a:srgbClr val="FF0000"/>
                </a:solidFill>
              </a:rPr>
              <a:t>cell/HPFH (hereditary persistent HBF)</a:t>
            </a:r>
            <a:endParaRPr lang="en-US" sz="3200" b="1" dirty="0">
              <a:solidFill>
                <a:srgbClr val="FF0000"/>
              </a:solidFill>
            </a:endParaRPr>
          </a:p>
          <a:p>
            <a:pPr marL="0" indent="0" algn="l">
              <a:buNone/>
            </a:pPr>
            <a:endParaRPr lang="en-US" sz="3200" dirty="0" smtClean="0"/>
          </a:p>
          <a:p>
            <a:pPr marL="0" indent="0" algn="l">
              <a:buNone/>
            </a:pPr>
            <a:r>
              <a:rPr lang="en-US" sz="3200" dirty="0" smtClean="0"/>
              <a:t>Approximately </a:t>
            </a:r>
            <a:r>
              <a:rPr lang="en-US" sz="3200" dirty="0"/>
              <a:t>1 in 100 patients with HbSS has an elevated </a:t>
            </a:r>
            <a:r>
              <a:rPr lang="en-US" sz="3200" dirty="0" smtClean="0"/>
              <a:t>HbF level </a:t>
            </a:r>
            <a:r>
              <a:rPr lang="en-US" sz="3200" dirty="0"/>
              <a:t>due to deletional or non-deletional mutations that </a:t>
            </a:r>
            <a:r>
              <a:rPr lang="en-US" sz="3200" dirty="0" smtClean="0"/>
              <a:t>maintain γ-globin </a:t>
            </a:r>
            <a:r>
              <a:rPr lang="en-US" sz="3200" dirty="0"/>
              <a:t>gene expression after birth. Such individuals </a:t>
            </a:r>
            <a:r>
              <a:rPr lang="en-US" sz="3200" dirty="0" smtClean="0"/>
              <a:t>have 20–30</a:t>
            </a:r>
            <a:r>
              <a:rPr lang="en-US" sz="3200" dirty="0"/>
              <a:t>% </a:t>
            </a:r>
            <a:r>
              <a:rPr lang="en-US" sz="3200" dirty="0" smtClean="0"/>
              <a:t>HbF. </a:t>
            </a:r>
          </a:p>
          <a:p>
            <a:pPr marL="0" indent="0" algn="l">
              <a:buNone/>
            </a:pPr>
            <a:r>
              <a:rPr lang="en-US" sz="3200" dirty="0" smtClean="0"/>
              <a:t>The </a:t>
            </a:r>
            <a:r>
              <a:rPr lang="en-US" sz="3200" dirty="0"/>
              <a:t>clinical course is </a:t>
            </a:r>
            <a:r>
              <a:rPr lang="en-US" sz="3200" dirty="0" smtClean="0"/>
              <a:t>benign, and Vaso-occlusive complications </a:t>
            </a:r>
            <a:r>
              <a:rPr lang="en-US" sz="3200" dirty="0"/>
              <a:t>are rare because of the inhibition </a:t>
            </a:r>
            <a:r>
              <a:rPr lang="en-US" sz="3200" dirty="0" smtClean="0"/>
              <a:t>of sickling </a:t>
            </a:r>
            <a:r>
              <a:rPr lang="en-US" sz="3200" dirty="0"/>
              <a:t>by elevated HbF.</a:t>
            </a:r>
            <a:endParaRPr lang="ar-IQ" sz="3200" dirty="0"/>
          </a:p>
        </p:txBody>
      </p:sp>
    </p:spTree>
    <p:extLst>
      <p:ext uri="{BB962C8B-B14F-4D97-AF65-F5344CB8AC3E}">
        <p14:creationId xmlns:p14="http://schemas.microsoft.com/office/powerpoint/2010/main" val="8273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4"/>
            <a:ext cx="10515600" cy="6272011"/>
          </a:xfrm>
        </p:spPr>
        <p:txBody>
          <a:bodyPr/>
          <a:lstStyle/>
          <a:p>
            <a:pPr marL="0" indent="0" algn="l">
              <a:buNone/>
            </a:pPr>
            <a:r>
              <a:rPr lang="en-US" b="1" dirty="0" smtClean="0">
                <a:solidFill>
                  <a:srgbClr val="FF0000"/>
                </a:solidFill>
              </a:rPr>
              <a:t>Genetics</a:t>
            </a:r>
          </a:p>
          <a:p>
            <a:pPr marL="0" indent="0" algn="l">
              <a:buNone/>
            </a:pPr>
            <a:r>
              <a:rPr lang="en-US" dirty="0" smtClean="0"/>
              <a:t>- Sickle </a:t>
            </a:r>
            <a:r>
              <a:rPr lang="en-US" dirty="0"/>
              <a:t>cell conditions have an autosomal recessive pattern of inheritance from parents</a:t>
            </a:r>
            <a:r>
              <a:rPr lang="en-US" dirty="0" smtClean="0"/>
              <a:t>.</a:t>
            </a:r>
            <a:endParaRPr lang="ar-IQ" dirty="0" smtClean="0"/>
          </a:p>
          <a:p>
            <a:pPr marL="0" indent="0" algn="l" rtl="0">
              <a:buNone/>
            </a:pPr>
            <a:r>
              <a:rPr lang="ar-IQ" dirty="0" smtClean="0"/>
              <a:t>-</a:t>
            </a:r>
            <a:r>
              <a:rPr lang="en-US" dirty="0" smtClean="0"/>
              <a:t> The </a:t>
            </a:r>
            <a:r>
              <a:rPr lang="en-US" dirty="0"/>
              <a:t>allele responsible for sickle cell </a:t>
            </a:r>
            <a:r>
              <a:rPr lang="en-US" dirty="0" smtClean="0"/>
              <a:t>anemia </a:t>
            </a:r>
            <a:r>
              <a:rPr lang="en-US" dirty="0"/>
              <a:t>can be found on the short arm of </a:t>
            </a:r>
            <a:r>
              <a:rPr lang="en-US" b="1" dirty="0"/>
              <a:t>chromosome </a:t>
            </a:r>
            <a:r>
              <a:rPr lang="en-US" b="1" dirty="0" smtClean="0"/>
              <a:t>11 </a:t>
            </a:r>
          </a:p>
          <a:p>
            <a:pPr marL="0" indent="0" algn="l">
              <a:buNone/>
            </a:pPr>
            <a:endParaRPr lang="ar-IQ" dirty="0"/>
          </a:p>
        </p:txBody>
      </p:sp>
      <p:pic>
        <p:nvPicPr>
          <p:cNvPr id="2" name="Picture 1"/>
          <p:cNvPicPr>
            <a:picLocks noChangeAspect="1"/>
          </p:cNvPicPr>
          <p:nvPr/>
        </p:nvPicPr>
        <p:blipFill>
          <a:blip r:embed="rId2"/>
          <a:stretch>
            <a:fillRect/>
          </a:stretch>
        </p:blipFill>
        <p:spPr>
          <a:xfrm>
            <a:off x="4803821" y="2318197"/>
            <a:ext cx="6549980" cy="4539803"/>
          </a:xfrm>
          <a:prstGeom prst="rect">
            <a:avLst/>
          </a:prstGeom>
        </p:spPr>
      </p:pic>
    </p:spTree>
    <p:extLst>
      <p:ext uri="{BB962C8B-B14F-4D97-AF65-F5344CB8AC3E}">
        <p14:creationId xmlns:p14="http://schemas.microsoft.com/office/powerpoint/2010/main" val="246301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143223"/>
          </a:xfrm>
        </p:spPr>
        <p:txBody>
          <a:bodyPr>
            <a:normAutofit/>
          </a:bodyPr>
          <a:lstStyle/>
          <a:p>
            <a:pPr marL="0" indent="0" algn="l">
              <a:buNone/>
            </a:pPr>
            <a:r>
              <a:rPr lang="en-US" b="1" dirty="0">
                <a:solidFill>
                  <a:srgbClr val="FF0000"/>
                </a:solidFill>
              </a:rPr>
              <a:t>Sickle cell/Hb Lepore disease</a:t>
            </a:r>
          </a:p>
          <a:p>
            <a:pPr marL="0" indent="0" algn="l">
              <a:buNone/>
            </a:pPr>
            <a:r>
              <a:rPr lang="en-US" dirty="0"/>
              <a:t>Coinheritance of Hb Lepore with sickle cell mutation </a:t>
            </a:r>
            <a:r>
              <a:rPr lang="en-US" dirty="0" smtClean="0"/>
              <a:t>produces a </a:t>
            </a:r>
            <a:r>
              <a:rPr lang="en-US" dirty="0"/>
              <a:t>clinical picture similar to that of </a:t>
            </a:r>
            <a:r>
              <a:rPr lang="en-US" dirty="0" smtClean="0"/>
              <a:t>HbS/β-thalassemia</a:t>
            </a:r>
            <a:r>
              <a:rPr lang="en-US" dirty="0"/>
              <a:t>, but </a:t>
            </a:r>
            <a:r>
              <a:rPr lang="en-US" dirty="0" smtClean="0"/>
              <a:t>with a </a:t>
            </a:r>
            <a:r>
              <a:rPr lang="en-US" dirty="0"/>
              <a:t>lowHbA2 level</a:t>
            </a:r>
            <a:r>
              <a:rPr lang="en-US" dirty="0" smtClean="0"/>
              <a:t>.</a:t>
            </a:r>
          </a:p>
          <a:p>
            <a:pPr marL="0" indent="0" algn="l">
              <a:buNone/>
            </a:pPr>
            <a:endParaRPr lang="en-US" dirty="0" smtClean="0"/>
          </a:p>
          <a:p>
            <a:pPr marL="0" indent="0" algn="l">
              <a:buNone/>
            </a:pPr>
            <a:r>
              <a:rPr lang="en-US" b="1" dirty="0" smtClean="0">
                <a:solidFill>
                  <a:srgbClr val="FF0000"/>
                </a:solidFill>
              </a:rPr>
              <a:t>Sickle </a:t>
            </a:r>
            <a:r>
              <a:rPr lang="en-US" b="1" dirty="0">
                <a:solidFill>
                  <a:srgbClr val="FF0000"/>
                </a:solidFill>
              </a:rPr>
              <a:t>cell/</a:t>
            </a:r>
            <a:r>
              <a:rPr lang="en-US" b="1" dirty="0" err="1">
                <a:solidFill>
                  <a:srgbClr val="FF0000"/>
                </a:solidFill>
              </a:rPr>
              <a:t>HbO</a:t>
            </a:r>
            <a:r>
              <a:rPr lang="en-US" b="1" dirty="0">
                <a:solidFill>
                  <a:srgbClr val="FF0000"/>
                </a:solidFill>
              </a:rPr>
              <a:t> Arab disease</a:t>
            </a:r>
          </a:p>
          <a:p>
            <a:pPr marL="0" indent="0" algn="l">
              <a:buNone/>
            </a:pPr>
            <a:r>
              <a:rPr lang="en-US" dirty="0" smtClean="0"/>
              <a:t>It is a </a:t>
            </a:r>
            <a:r>
              <a:rPr lang="en-US" dirty="0"/>
              <a:t>moderately severe </a:t>
            </a:r>
            <a:r>
              <a:rPr lang="en-US" dirty="0" smtClean="0"/>
              <a:t>hemolytic anemia. </a:t>
            </a:r>
          </a:p>
          <a:p>
            <a:pPr marL="0" indent="0" algn="l">
              <a:buNone/>
            </a:pPr>
            <a:endParaRPr lang="en-US" dirty="0" smtClean="0"/>
          </a:p>
          <a:p>
            <a:pPr marL="0" indent="0" algn="l">
              <a:buNone/>
            </a:pPr>
            <a:r>
              <a:rPr lang="en-US" b="1" dirty="0" smtClean="0">
                <a:solidFill>
                  <a:srgbClr val="FF0000"/>
                </a:solidFill>
              </a:rPr>
              <a:t>Sickle </a:t>
            </a:r>
            <a:r>
              <a:rPr lang="en-US" b="1" dirty="0">
                <a:solidFill>
                  <a:srgbClr val="FF0000"/>
                </a:solidFill>
              </a:rPr>
              <a:t>cell/</a:t>
            </a:r>
            <a:r>
              <a:rPr lang="en-US" b="1" dirty="0" err="1">
                <a:solidFill>
                  <a:srgbClr val="FF0000"/>
                </a:solidFill>
              </a:rPr>
              <a:t>HbE</a:t>
            </a:r>
            <a:r>
              <a:rPr lang="en-US" b="1" dirty="0">
                <a:solidFill>
                  <a:srgbClr val="FF0000"/>
                </a:solidFill>
              </a:rPr>
              <a:t> disease</a:t>
            </a:r>
          </a:p>
          <a:p>
            <a:pPr marL="0" indent="0" algn="l">
              <a:buNone/>
            </a:pPr>
            <a:r>
              <a:rPr lang="en-US" dirty="0" smtClean="0"/>
              <a:t>It causes mild hemolysis </a:t>
            </a:r>
            <a:r>
              <a:rPr lang="en-US" dirty="0"/>
              <a:t>and no remarkable abnormality</a:t>
            </a:r>
          </a:p>
          <a:p>
            <a:pPr marL="0" indent="0" algn="l">
              <a:buNone/>
            </a:pPr>
            <a:r>
              <a:rPr lang="en-US" dirty="0"/>
              <a:t>of red blood </a:t>
            </a:r>
            <a:r>
              <a:rPr lang="en-US" dirty="0" smtClean="0"/>
              <a:t>cell. </a:t>
            </a:r>
            <a:endParaRPr lang="ar-IQ" dirty="0"/>
          </a:p>
        </p:txBody>
      </p:sp>
    </p:spTree>
    <p:extLst>
      <p:ext uri="{BB962C8B-B14F-4D97-AF65-F5344CB8AC3E}">
        <p14:creationId xmlns:p14="http://schemas.microsoft.com/office/powerpoint/2010/main" val="101906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2"/>
            <a:ext cx="10515600" cy="6233375"/>
          </a:xfrm>
        </p:spPr>
        <p:txBody>
          <a:bodyPr>
            <a:normAutofit/>
          </a:bodyPr>
          <a:lstStyle/>
          <a:p>
            <a:pPr marL="0" indent="0" algn="l">
              <a:buNone/>
            </a:pPr>
            <a:r>
              <a:rPr lang="en-US" sz="3200" b="1" dirty="0" smtClean="0">
                <a:solidFill>
                  <a:srgbClr val="FF0000"/>
                </a:solidFill>
                <a:effectLst>
                  <a:outerShdw blurRad="38100" dist="38100" dir="2700000" algn="tl">
                    <a:srgbClr val="000000">
                      <a:alpha val="43137"/>
                    </a:srgbClr>
                  </a:outerShdw>
                </a:effectLst>
              </a:rPr>
              <a:t>Pathophysiology</a:t>
            </a:r>
          </a:p>
          <a:p>
            <a:pPr marL="0" indent="0" algn="l">
              <a:buNone/>
            </a:pPr>
            <a:endParaRPr lang="en-US" sz="3200" dirty="0" smtClean="0"/>
          </a:p>
          <a:p>
            <a:pPr marL="0" indent="0" algn="l">
              <a:buNone/>
            </a:pPr>
            <a:r>
              <a:rPr lang="en-US" sz="3200" dirty="0" smtClean="0"/>
              <a:t>- Under </a:t>
            </a:r>
            <a:r>
              <a:rPr lang="en-US" sz="3200" dirty="0"/>
              <a:t>deoxy conditions, HbS undergoes marked decrease in solubility, increased viscosity, and polymer </a:t>
            </a:r>
            <a:r>
              <a:rPr lang="en-US" sz="3200" dirty="0" smtClean="0"/>
              <a:t>formation.</a:t>
            </a:r>
          </a:p>
          <a:p>
            <a:pPr marL="0" indent="0" algn="l">
              <a:buNone/>
            </a:pPr>
            <a:endParaRPr lang="en-US" sz="3200" dirty="0" smtClean="0"/>
          </a:p>
          <a:p>
            <a:pPr marL="0" indent="0" algn="l">
              <a:buNone/>
            </a:pPr>
            <a:r>
              <a:rPr lang="en-US" sz="3200" dirty="0" smtClean="0"/>
              <a:t>- RBCs </a:t>
            </a:r>
            <a:r>
              <a:rPr lang="en-US" sz="3200" dirty="0"/>
              <a:t>acquire the sickle or elongated shape upon </a:t>
            </a:r>
            <a:r>
              <a:rPr lang="en-US" sz="3200" dirty="0" smtClean="0"/>
              <a:t>deoxygenation as </a:t>
            </a:r>
            <a:r>
              <a:rPr lang="en-US" sz="3200" dirty="0"/>
              <a:t>a result of intracellular polymerization of HbS, </a:t>
            </a:r>
            <a:r>
              <a:rPr lang="en-US" sz="3200" dirty="0" smtClean="0"/>
              <a:t>a phenomenon </a:t>
            </a:r>
            <a:r>
              <a:rPr lang="en-US" sz="3200" dirty="0"/>
              <a:t>that is reversible on reoxygenation. </a:t>
            </a:r>
            <a:endParaRPr lang="en-US" sz="3200" dirty="0" smtClean="0"/>
          </a:p>
          <a:p>
            <a:pPr marL="0" indent="0" algn="l">
              <a:buNone/>
            </a:pPr>
            <a:endParaRPr lang="en-US" sz="3200" dirty="0" smtClean="0"/>
          </a:p>
          <a:p>
            <a:pPr marL="0" indent="0" algn="l">
              <a:buNone/>
            </a:pPr>
            <a:r>
              <a:rPr lang="en-US" sz="3200" dirty="0" smtClean="0"/>
              <a:t>- The </a:t>
            </a:r>
            <a:r>
              <a:rPr lang="en-US" sz="3200" dirty="0"/>
              <a:t>presence of HbS </a:t>
            </a:r>
            <a:r>
              <a:rPr lang="en-US" sz="3200" dirty="0" smtClean="0"/>
              <a:t>polymer reduces </a:t>
            </a:r>
            <a:r>
              <a:rPr lang="en-US" sz="3200" dirty="0"/>
              <a:t>deformability, with consequent increase in </a:t>
            </a:r>
            <a:r>
              <a:rPr lang="en-US" sz="3200" dirty="0" smtClean="0"/>
              <a:t>blood viscosity</a:t>
            </a:r>
            <a:r>
              <a:rPr lang="en-US" sz="3200" dirty="0"/>
              <a:t>.</a:t>
            </a:r>
            <a:endParaRPr lang="ar-IQ" sz="3200" dirty="0"/>
          </a:p>
        </p:txBody>
      </p:sp>
    </p:spTree>
    <p:extLst>
      <p:ext uri="{BB962C8B-B14F-4D97-AF65-F5344CB8AC3E}">
        <p14:creationId xmlns:p14="http://schemas.microsoft.com/office/powerpoint/2010/main" val="36836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246254"/>
          </a:xfrm>
        </p:spPr>
        <p:txBody>
          <a:bodyPr>
            <a:normAutofit/>
          </a:bodyPr>
          <a:lstStyle/>
          <a:p>
            <a:pPr marL="0" indent="0" algn="l">
              <a:buNone/>
            </a:pPr>
            <a:r>
              <a:rPr lang="en-US" b="1" dirty="0" smtClean="0">
                <a:solidFill>
                  <a:srgbClr val="FF0000"/>
                </a:solidFill>
                <a:effectLst>
                  <a:outerShdw blurRad="38100" dist="38100" dir="2700000" algn="tl">
                    <a:srgbClr val="000000">
                      <a:alpha val="43137"/>
                    </a:srgbClr>
                  </a:outerShdw>
                </a:effectLst>
              </a:rPr>
              <a:t>Pathophysiology</a:t>
            </a:r>
          </a:p>
          <a:p>
            <a:pPr marL="0" indent="0" algn="l">
              <a:buNone/>
            </a:pPr>
            <a:endParaRPr lang="en-US" dirty="0"/>
          </a:p>
          <a:p>
            <a:pPr marL="0" indent="0" algn="l">
              <a:buNone/>
            </a:pPr>
            <a:r>
              <a:rPr lang="en-US" dirty="0" smtClean="0"/>
              <a:t>- Repeated </a:t>
            </a:r>
            <a:r>
              <a:rPr lang="en-US" dirty="0"/>
              <a:t>or prolonged sickling progressively </a:t>
            </a:r>
            <a:r>
              <a:rPr lang="en-US" dirty="0" smtClean="0"/>
              <a:t>damages RBC membrane</a:t>
            </a:r>
            <a:r>
              <a:rPr lang="en-US" dirty="0"/>
              <a:t>, which </a:t>
            </a:r>
            <a:r>
              <a:rPr lang="en-US" dirty="0" smtClean="0"/>
              <a:t>cause </a:t>
            </a:r>
            <a:r>
              <a:rPr lang="en-US" dirty="0"/>
              <a:t>movement of potassium ions and water </a:t>
            </a:r>
            <a:r>
              <a:rPr lang="en-US" dirty="0" smtClean="0"/>
              <a:t>out of </a:t>
            </a:r>
            <a:r>
              <a:rPr lang="en-US" dirty="0"/>
              <a:t>the </a:t>
            </a:r>
            <a:r>
              <a:rPr lang="en-US" dirty="0" smtClean="0"/>
              <a:t>cell, </a:t>
            </a:r>
            <a:r>
              <a:rPr lang="en-US" dirty="0"/>
              <a:t>leading to dehydration of red cells</a:t>
            </a:r>
            <a:r>
              <a:rPr lang="en-US" dirty="0" smtClean="0"/>
              <a:t>.</a:t>
            </a:r>
          </a:p>
          <a:p>
            <a:pPr marL="0" indent="0" algn="l">
              <a:buNone/>
            </a:pPr>
            <a:r>
              <a:rPr lang="en-US" dirty="0" smtClean="0"/>
              <a:t> </a:t>
            </a:r>
          </a:p>
          <a:p>
            <a:pPr marL="0" indent="0" algn="l">
              <a:buNone/>
            </a:pPr>
            <a:r>
              <a:rPr lang="en-US" dirty="0" smtClean="0"/>
              <a:t>- </a:t>
            </a:r>
            <a:r>
              <a:rPr lang="en-US" dirty="0" smtClean="0"/>
              <a:t>A second </a:t>
            </a:r>
            <a:r>
              <a:rPr lang="en-US" dirty="0"/>
              <a:t>key consequence of membrane damage is alteration </a:t>
            </a:r>
            <a:r>
              <a:rPr lang="en-US" dirty="0" smtClean="0"/>
              <a:t>of the </a:t>
            </a:r>
            <a:r>
              <a:rPr lang="en-US" dirty="0"/>
              <a:t>chemistry of the red cell membrane. Perturbation of </a:t>
            </a:r>
            <a:r>
              <a:rPr lang="en-US" dirty="0" smtClean="0"/>
              <a:t>lipid organization </a:t>
            </a:r>
            <a:r>
              <a:rPr lang="en-US" dirty="0"/>
              <a:t>causes </a:t>
            </a:r>
            <a:r>
              <a:rPr lang="en-US" dirty="0" smtClean="0"/>
              <a:t>negative charges to appear RBC surface. </a:t>
            </a:r>
          </a:p>
          <a:p>
            <a:pPr algn="l">
              <a:buFontTx/>
              <a:buChar char="-"/>
            </a:pPr>
            <a:endParaRPr lang="en-US" dirty="0"/>
          </a:p>
          <a:p>
            <a:pPr marL="0" indent="0" algn="l">
              <a:buNone/>
            </a:pPr>
            <a:r>
              <a:rPr lang="en-US" dirty="0" smtClean="0"/>
              <a:t>- </a:t>
            </a:r>
            <a:r>
              <a:rPr lang="en-US" dirty="0" smtClean="0"/>
              <a:t>RBCs </a:t>
            </a:r>
            <a:r>
              <a:rPr lang="en-US" dirty="0"/>
              <a:t>become </a:t>
            </a:r>
            <a:r>
              <a:rPr lang="en-US" dirty="0" smtClean="0"/>
              <a:t>abnormally adherent </a:t>
            </a:r>
            <a:r>
              <a:rPr lang="en-US" dirty="0"/>
              <a:t>to the vascular endothelium through </a:t>
            </a:r>
            <a:r>
              <a:rPr lang="en-US" dirty="0" smtClean="0"/>
              <a:t>vascular cell </a:t>
            </a:r>
            <a:r>
              <a:rPr lang="en-US" dirty="0"/>
              <a:t>adhesion </a:t>
            </a:r>
            <a:r>
              <a:rPr lang="en-US" dirty="0" smtClean="0"/>
              <a:t>molecule, </a:t>
            </a:r>
            <a:r>
              <a:rPr lang="en-US" dirty="0" err="1"/>
              <a:t>thrombospondin</a:t>
            </a:r>
            <a:r>
              <a:rPr lang="en-US" dirty="0"/>
              <a:t> </a:t>
            </a:r>
            <a:r>
              <a:rPr lang="en-US" dirty="0" smtClean="0"/>
              <a:t>and </a:t>
            </a:r>
            <a:r>
              <a:rPr lang="en-US" dirty="0" err="1" smtClean="0"/>
              <a:t>fibronectin</a:t>
            </a:r>
            <a:r>
              <a:rPr lang="en-US" dirty="0"/>
              <a:t>.</a:t>
            </a:r>
            <a:endParaRPr lang="ar-IQ" dirty="0"/>
          </a:p>
        </p:txBody>
      </p:sp>
    </p:spTree>
    <p:extLst>
      <p:ext uri="{BB962C8B-B14F-4D97-AF65-F5344CB8AC3E}">
        <p14:creationId xmlns:p14="http://schemas.microsoft.com/office/powerpoint/2010/main" val="287868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233374"/>
          </a:xfrm>
        </p:spPr>
        <p:txBody>
          <a:bodyPr>
            <a:normAutofit/>
          </a:bodyPr>
          <a:lstStyle/>
          <a:p>
            <a:pPr marL="0" indent="0" algn="l">
              <a:buNone/>
            </a:pPr>
            <a:r>
              <a:rPr lang="en-US" sz="3600" b="1" dirty="0">
                <a:solidFill>
                  <a:srgbClr val="FF0000"/>
                </a:solidFill>
              </a:rPr>
              <a:t>Vaso-occlusion</a:t>
            </a:r>
          </a:p>
          <a:p>
            <a:pPr marL="0" indent="0" algn="l">
              <a:buNone/>
            </a:pPr>
            <a:endParaRPr lang="en-US" dirty="0" smtClean="0"/>
          </a:p>
          <a:p>
            <a:pPr marL="0" indent="0" algn="l">
              <a:buNone/>
            </a:pPr>
            <a:r>
              <a:rPr lang="en-US" dirty="0" smtClean="0"/>
              <a:t>Several </a:t>
            </a:r>
            <a:r>
              <a:rPr lang="en-US" dirty="0"/>
              <a:t>processes contribute to development of </a:t>
            </a:r>
            <a:r>
              <a:rPr lang="en-US" dirty="0" err="1" smtClean="0"/>
              <a:t>vaso</a:t>
            </a:r>
            <a:r>
              <a:rPr lang="en-US" dirty="0" smtClean="0"/>
              <a:t>-occlusion in SCD: </a:t>
            </a:r>
          </a:p>
          <a:p>
            <a:pPr marL="0" indent="0" algn="l">
              <a:buNone/>
            </a:pPr>
            <a:r>
              <a:rPr lang="en-US" dirty="0" smtClean="0"/>
              <a:t>      </a:t>
            </a:r>
          </a:p>
          <a:p>
            <a:pPr marL="0" indent="0" algn="l">
              <a:buNone/>
            </a:pPr>
            <a:r>
              <a:rPr lang="en-US" dirty="0"/>
              <a:t> </a:t>
            </a:r>
            <a:r>
              <a:rPr lang="en-US" dirty="0" smtClean="0"/>
              <a:t>     - Slowing </a:t>
            </a:r>
            <a:r>
              <a:rPr lang="en-US" dirty="0"/>
              <a:t>of blood flow arises from abnormal </a:t>
            </a:r>
            <a:r>
              <a:rPr lang="en-US" dirty="0" smtClean="0"/>
              <a:t>regulation of </a:t>
            </a:r>
            <a:r>
              <a:rPr lang="en-US" dirty="0"/>
              <a:t>vascular tone as a result of diminished nitric </a:t>
            </a:r>
            <a:r>
              <a:rPr lang="en-US" dirty="0" smtClean="0"/>
              <a:t>oxide (NO</a:t>
            </a:r>
            <a:r>
              <a:rPr lang="en-US" dirty="0"/>
              <a:t>)-induced vasodilatation. </a:t>
            </a:r>
            <a:endParaRPr lang="en-US" dirty="0" smtClean="0"/>
          </a:p>
          <a:p>
            <a:pPr marL="0" indent="0" algn="l">
              <a:buNone/>
            </a:pPr>
            <a:r>
              <a:rPr lang="en-US" dirty="0" smtClean="0"/>
              <a:t>      - This </a:t>
            </a:r>
            <a:r>
              <a:rPr lang="en-US" dirty="0"/>
              <a:t>is aggravated by </a:t>
            </a:r>
            <a:r>
              <a:rPr lang="en-US" dirty="0" smtClean="0"/>
              <a:t>increase in </a:t>
            </a:r>
            <a:r>
              <a:rPr lang="en-US" dirty="0"/>
              <a:t>blood viscosity, resulting from less deformable red </a:t>
            </a:r>
            <a:r>
              <a:rPr lang="en-US" dirty="0" smtClean="0"/>
              <a:t>cells. </a:t>
            </a:r>
          </a:p>
          <a:p>
            <a:pPr marL="0" indent="0" algn="l">
              <a:buNone/>
            </a:pPr>
            <a:endParaRPr lang="en-US" dirty="0" smtClean="0"/>
          </a:p>
          <a:p>
            <a:pPr marL="0" indent="0" algn="l">
              <a:buNone/>
            </a:pPr>
            <a:r>
              <a:rPr lang="en-US" dirty="0" smtClean="0"/>
              <a:t>Vaso-occlusion </a:t>
            </a:r>
            <a:r>
              <a:rPr lang="en-US" dirty="0"/>
              <a:t>is </a:t>
            </a:r>
            <a:r>
              <a:rPr lang="en-US" dirty="0" smtClean="0"/>
              <a:t>initiated by </a:t>
            </a:r>
            <a:r>
              <a:rPr lang="en-US" dirty="0"/>
              <a:t>adhesion of </a:t>
            </a:r>
            <a:r>
              <a:rPr lang="en-US" dirty="0" smtClean="0"/>
              <a:t>red </a:t>
            </a:r>
            <a:r>
              <a:rPr lang="en-US" dirty="0"/>
              <a:t>cells to the </a:t>
            </a:r>
            <a:r>
              <a:rPr lang="en-US" dirty="0" smtClean="0"/>
              <a:t>vascular endothelium</a:t>
            </a:r>
            <a:r>
              <a:rPr lang="en-US" dirty="0"/>
              <a:t>, and is </a:t>
            </a:r>
            <a:r>
              <a:rPr lang="en-US" dirty="0" smtClean="0"/>
              <a:t>promoted </a:t>
            </a:r>
            <a:r>
              <a:rPr lang="en-US" dirty="0"/>
              <a:t>by </a:t>
            </a:r>
            <a:r>
              <a:rPr lang="en-US" dirty="0" smtClean="0"/>
              <a:t>leukocytosis, </a:t>
            </a:r>
            <a:r>
              <a:rPr lang="en-US" dirty="0"/>
              <a:t>platelet activation </a:t>
            </a:r>
            <a:r>
              <a:rPr lang="en-US" dirty="0" smtClean="0"/>
              <a:t>and inflammatory cytokines.</a:t>
            </a:r>
            <a:endParaRPr lang="ar-IQ" dirty="0"/>
          </a:p>
        </p:txBody>
      </p:sp>
    </p:spTree>
    <p:extLst>
      <p:ext uri="{BB962C8B-B14F-4D97-AF65-F5344CB8AC3E}">
        <p14:creationId xmlns:p14="http://schemas.microsoft.com/office/powerpoint/2010/main" val="1911779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62130" y="528034"/>
            <a:ext cx="9607639" cy="6014434"/>
          </a:xfrm>
          <a:prstGeom prst="rect">
            <a:avLst/>
          </a:prstGeom>
        </p:spPr>
      </p:pic>
    </p:spTree>
    <p:extLst>
      <p:ext uri="{BB962C8B-B14F-4D97-AF65-F5344CB8AC3E}">
        <p14:creationId xmlns:p14="http://schemas.microsoft.com/office/powerpoint/2010/main" val="2105256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3031</Words>
  <Application>Microsoft Office PowerPoint</Application>
  <PresentationFormat>Widescreen</PresentationFormat>
  <Paragraphs>297</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Times New Roman</vt:lpstr>
      <vt:lpstr>Office Theme</vt:lpstr>
      <vt:lpstr>Sickle Cell Disease</vt:lpstr>
      <vt:lpstr>PowerPoint Presentation</vt:lpstr>
      <vt:lpstr>Different subtypes of Sickle Cell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Avascular necrosis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2O11</dc:creator>
  <cp:lastModifiedBy>DR.Ahmed Saker 2O11</cp:lastModifiedBy>
  <cp:revision>75</cp:revision>
  <dcterms:created xsi:type="dcterms:W3CDTF">2020-02-05T14:09:10Z</dcterms:created>
  <dcterms:modified xsi:type="dcterms:W3CDTF">2021-01-22T04:14:02Z</dcterms:modified>
</cp:coreProperties>
</file>